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574" r:id="rId3"/>
    <p:sldId id="568" r:id="rId4"/>
    <p:sldId id="582" r:id="rId5"/>
    <p:sldId id="569" r:id="rId6"/>
    <p:sldId id="575" r:id="rId7"/>
    <p:sldId id="576" r:id="rId8"/>
    <p:sldId id="577" r:id="rId9"/>
    <p:sldId id="578" r:id="rId10"/>
    <p:sldId id="570" r:id="rId11"/>
    <p:sldId id="583" r:id="rId12"/>
    <p:sldId id="579" r:id="rId13"/>
    <p:sldId id="581" r:id="rId14"/>
    <p:sldId id="584" r:id="rId15"/>
    <p:sldId id="580" r:id="rId16"/>
    <p:sldId id="572" r:id="rId17"/>
    <p:sldId id="573"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4" d="100"/>
          <a:sy n="74" d="100"/>
        </p:scale>
        <p:origin x="1642" y="77"/>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049FE8-1A39-4F73-8791-C2D8B64BD269}" type="datetimeFigureOut">
              <a:rPr lang="en-US" smtClean="0"/>
              <a:t>5/10/2019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A46BEE-5574-412B-B498-3788E435FB52}" type="slidenum">
              <a:rPr lang="en-US" smtClean="0"/>
              <a:t>‹#›</a:t>
            </a:fld>
            <a:endParaRPr lang="en-US"/>
          </a:p>
        </p:txBody>
      </p:sp>
    </p:spTree>
    <p:extLst>
      <p:ext uri="{BB962C8B-B14F-4D97-AF65-F5344CB8AC3E}">
        <p14:creationId xmlns:p14="http://schemas.microsoft.com/office/powerpoint/2010/main" val="3904025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AA46BEE-5574-412B-B498-3788E435FB52}" type="slidenum">
              <a:rPr lang="en-US" smtClean="0"/>
              <a:t>1</a:t>
            </a:fld>
            <a:endParaRPr lang="en-US"/>
          </a:p>
        </p:txBody>
      </p:sp>
    </p:spTree>
    <p:extLst>
      <p:ext uri="{BB962C8B-B14F-4D97-AF65-F5344CB8AC3E}">
        <p14:creationId xmlns:p14="http://schemas.microsoft.com/office/powerpoint/2010/main" val="11419822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t>16</a:t>
            </a:fld>
            <a:endParaRPr lang="en-US"/>
          </a:p>
        </p:txBody>
      </p:sp>
    </p:spTree>
    <p:extLst>
      <p:ext uri="{BB962C8B-B14F-4D97-AF65-F5344CB8AC3E}">
        <p14:creationId xmlns:p14="http://schemas.microsoft.com/office/powerpoint/2010/main" val="32048516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t>17</a:t>
            </a:fld>
            <a:endParaRPr lang="en-US"/>
          </a:p>
        </p:txBody>
      </p:sp>
    </p:spTree>
    <p:extLst>
      <p:ext uri="{BB962C8B-B14F-4D97-AF65-F5344CB8AC3E}">
        <p14:creationId xmlns:p14="http://schemas.microsoft.com/office/powerpoint/2010/main" val="25933164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t>3</a:t>
            </a:fld>
            <a:endParaRPr lang="en-US"/>
          </a:p>
        </p:txBody>
      </p:sp>
    </p:spTree>
    <p:extLst>
      <p:ext uri="{BB962C8B-B14F-4D97-AF65-F5344CB8AC3E}">
        <p14:creationId xmlns:p14="http://schemas.microsoft.com/office/powerpoint/2010/main" val="42845872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t>5</a:t>
            </a:fld>
            <a:endParaRPr lang="en-US"/>
          </a:p>
        </p:txBody>
      </p:sp>
    </p:spTree>
    <p:extLst>
      <p:ext uri="{BB962C8B-B14F-4D97-AF65-F5344CB8AC3E}">
        <p14:creationId xmlns:p14="http://schemas.microsoft.com/office/powerpoint/2010/main" val="25528170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t>6</a:t>
            </a:fld>
            <a:endParaRPr lang="en-US"/>
          </a:p>
        </p:txBody>
      </p:sp>
    </p:spTree>
    <p:extLst>
      <p:ext uri="{BB962C8B-B14F-4D97-AF65-F5344CB8AC3E}">
        <p14:creationId xmlns:p14="http://schemas.microsoft.com/office/powerpoint/2010/main" val="12349715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t>7</a:t>
            </a:fld>
            <a:endParaRPr lang="en-US"/>
          </a:p>
        </p:txBody>
      </p:sp>
    </p:spTree>
    <p:extLst>
      <p:ext uri="{BB962C8B-B14F-4D97-AF65-F5344CB8AC3E}">
        <p14:creationId xmlns:p14="http://schemas.microsoft.com/office/powerpoint/2010/main" val="4187728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t>8</a:t>
            </a:fld>
            <a:endParaRPr lang="en-US"/>
          </a:p>
        </p:txBody>
      </p:sp>
    </p:spTree>
    <p:extLst>
      <p:ext uri="{BB962C8B-B14F-4D97-AF65-F5344CB8AC3E}">
        <p14:creationId xmlns:p14="http://schemas.microsoft.com/office/powerpoint/2010/main" val="10028087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t>9</a:t>
            </a:fld>
            <a:endParaRPr lang="en-US"/>
          </a:p>
        </p:txBody>
      </p:sp>
    </p:spTree>
    <p:extLst>
      <p:ext uri="{BB962C8B-B14F-4D97-AF65-F5344CB8AC3E}">
        <p14:creationId xmlns:p14="http://schemas.microsoft.com/office/powerpoint/2010/main" val="9698467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t>10</a:t>
            </a:fld>
            <a:endParaRPr lang="en-US"/>
          </a:p>
        </p:txBody>
      </p:sp>
    </p:spTree>
    <p:extLst>
      <p:ext uri="{BB962C8B-B14F-4D97-AF65-F5344CB8AC3E}">
        <p14:creationId xmlns:p14="http://schemas.microsoft.com/office/powerpoint/2010/main" val="10723997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t>12</a:t>
            </a:fld>
            <a:endParaRPr lang="en-US"/>
          </a:p>
        </p:txBody>
      </p:sp>
    </p:spTree>
    <p:extLst>
      <p:ext uri="{BB962C8B-B14F-4D97-AF65-F5344CB8AC3E}">
        <p14:creationId xmlns:p14="http://schemas.microsoft.com/office/powerpoint/2010/main" val="42583144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5/10/2019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5/10/2019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5/10/2019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5/10/2019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www.ewa-online.eu/calendar-detail/events/id-4th-green-capital-event-sustainable-urban-drainage-solutions-suds.html" TargetMode="External"/><Relationship Id="rId5" Type="http://schemas.openxmlformats.org/officeDocument/2006/relationships/image" Target="../media/image6.tiff"/><Relationship Id="rId4" Type="http://schemas.openxmlformats.org/officeDocument/2006/relationships/image" Target="../media/image5.tif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4.tiff"/><Relationship Id="rId7"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6.tiff"/><Relationship Id="rId4" Type="http://schemas.openxmlformats.org/officeDocument/2006/relationships/image" Target="../media/image5.tiff"/></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6.tiff"/><Relationship Id="rId4" Type="http://schemas.openxmlformats.org/officeDocument/2006/relationships/image" Target="../media/image5.tiff"/></Relationships>
</file>

<file path=ppt/slides/_rels/slide17.xml.rels><?xml version="1.0" encoding="UTF-8" standalone="yes"?>
<Relationships xmlns="http://schemas.openxmlformats.org/package/2006/relationships"><Relationship Id="rId3" Type="http://schemas.openxmlformats.org/officeDocument/2006/relationships/image" Target="../media/image4.tiff"/><Relationship Id="rId7"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6.tiff"/><Relationship Id="rId4" Type="http://schemas.openxmlformats.org/officeDocument/2006/relationships/image" Target="../media/image5.tif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tiff"/><Relationship Id="rId5" Type="http://schemas.openxmlformats.org/officeDocument/2006/relationships/image" Target="../media/image5.tiff"/><Relationship Id="rId4" Type="http://schemas.openxmlformats.org/officeDocument/2006/relationships/image" Target="../media/image4.tif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tiff"/><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6.tiff"/><Relationship Id="rId4" Type="http://schemas.openxmlformats.org/officeDocument/2006/relationships/image" Target="../media/image5.tiff"/></Relationships>
</file>

<file path=ppt/slides/_rels/slide6.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6.tiff"/><Relationship Id="rId4" Type="http://schemas.openxmlformats.org/officeDocument/2006/relationships/image" Target="../media/image5.tiff"/></Relationships>
</file>

<file path=ppt/slides/_rels/slide7.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6.tiff"/><Relationship Id="rId4" Type="http://schemas.openxmlformats.org/officeDocument/2006/relationships/image" Target="../media/image5.tiff"/></Relationships>
</file>

<file path=ppt/slides/_rels/slide8.xml.rels><?xml version="1.0" encoding="UTF-8" standalone="yes"?>
<Relationships xmlns="http://schemas.openxmlformats.org/package/2006/relationships"><Relationship Id="rId3" Type="http://schemas.openxmlformats.org/officeDocument/2006/relationships/image" Target="../media/image4.tiff"/><Relationship Id="rId7"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6.tiff"/><Relationship Id="rId4" Type="http://schemas.openxmlformats.org/officeDocument/2006/relationships/image" Target="../media/image5.tiff"/></Relationships>
</file>

<file path=ppt/slides/_rels/slide9.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6.tiff"/><Relationship Id="rId4" Type="http://schemas.openxmlformats.org/officeDocument/2006/relationships/image" Target="../media/image5.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11835" y="2783"/>
            <a:ext cx="8720329" cy="6693409"/>
          </a:xfrm>
          <a:prstGeom prst="rect">
            <a:avLst/>
          </a:prstGeom>
        </p:spPr>
      </p:pic>
      <p:sp>
        <p:nvSpPr>
          <p:cNvPr id="1026" name="Text Box 2"/>
          <p:cNvSpPr txBox="1">
            <a:spLocks noChangeArrowheads="1"/>
          </p:cNvSpPr>
          <p:nvPr/>
        </p:nvSpPr>
        <p:spPr bwMode="auto">
          <a:xfrm>
            <a:off x="1447800" y="4377013"/>
            <a:ext cx="6037729" cy="632478"/>
          </a:xfrm>
          <a:prstGeom prst="rect">
            <a:avLst/>
          </a:prstGeom>
          <a:solidFill>
            <a:srgbClr val="FFFFFF"/>
          </a:solidFill>
          <a:ln w="9525">
            <a:solidFill>
              <a:srgbClr val="2E74B5"/>
            </a:solidFill>
            <a:prstDash val="dash"/>
            <a:miter lim="800000"/>
            <a:headEnd/>
            <a:tailEnd/>
          </a:ln>
        </p:spPr>
        <p:txBody>
          <a:bodyPr vert="horz" wrap="square" lIns="91440" tIns="45720" rIns="91440" bIns="45720" numCol="1" anchor="t" anchorCtr="0" compatLnSpc="1">
            <a:prstTxWarp prst="textNoShape">
              <a:avLst/>
            </a:prstTxWarp>
          </a:bodyPr>
          <a:lstStyle/>
          <a:p>
            <a:pPr lvl="0" algn="ctr" fontAlgn="base">
              <a:spcBef>
                <a:spcPct val="0"/>
              </a:spcBef>
              <a:spcAft>
                <a:spcPts val="1000"/>
              </a:spcAft>
            </a:pPr>
            <a:r>
              <a:rPr lang="bs-Latn-BA" sz="1100" dirty="0"/>
              <a:t>This project has been funded with support from the European Commission. This publication reflects the views only of the author, and the Commission cannot be held responsible for any use which may be made of the information contained therein</a:t>
            </a:r>
            <a:r>
              <a:rPr lang="en-US" sz="1100" dirty="0"/>
              <a:t>.</a:t>
            </a:r>
          </a:p>
        </p:txBody>
      </p:sp>
      <p:sp>
        <p:nvSpPr>
          <p:cNvPr id="7" name="Subtitle 2"/>
          <p:cNvSpPr>
            <a:spLocks noGrp="1"/>
          </p:cNvSpPr>
          <p:nvPr>
            <p:ph type="subTitle" idx="1"/>
          </p:nvPr>
        </p:nvSpPr>
        <p:spPr>
          <a:xfrm>
            <a:off x="0" y="2557747"/>
            <a:ext cx="9144000" cy="652462"/>
          </a:xfrm>
        </p:spPr>
        <p:txBody>
          <a:bodyPr>
            <a:normAutofit/>
          </a:bodyPr>
          <a:lstStyle/>
          <a:p>
            <a:r>
              <a:rPr lang="en-US" b="1" dirty="0">
                <a:solidFill>
                  <a:schemeClr val="accent1">
                    <a:lumMod val="75000"/>
                  </a:schemeClr>
                </a:solidFill>
                <a:effectLst>
                  <a:outerShdw blurRad="38100" dist="38100" dir="2700000" algn="tl">
                    <a:srgbClr val="000000">
                      <a:alpha val="43137"/>
                    </a:srgbClr>
                  </a:outerShdw>
                </a:effectLst>
                <a:latin typeface="Calibri Light" pitchFamily="34" charset="0"/>
                <a:cs typeface="Calibri Light" pitchFamily="34" charset="0"/>
              </a:rPr>
              <a:t>Professional development program at NMBU</a:t>
            </a:r>
          </a:p>
        </p:txBody>
      </p:sp>
      <p:sp>
        <p:nvSpPr>
          <p:cNvPr id="8" name="Title 1"/>
          <p:cNvSpPr txBox="1">
            <a:spLocks/>
          </p:cNvSpPr>
          <p:nvPr/>
        </p:nvSpPr>
        <p:spPr>
          <a:xfrm>
            <a:off x="580464" y="3220640"/>
            <a:ext cx="7772400" cy="46910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nb-NO" sz="1800" b="1" dirty="0">
                <a:solidFill>
                  <a:schemeClr val="accent1">
                    <a:lumMod val="75000"/>
                  </a:schemeClr>
                </a:solidFill>
                <a:latin typeface="Calibri Light" pitchFamily="34" charset="0"/>
                <a:cs typeface="Calibri Light" pitchFamily="34" charset="0"/>
              </a:rPr>
              <a:t>Harsha, Zakhar, Elisabeth</a:t>
            </a:r>
            <a:endParaRPr lang="sr-Latn-BA" sz="1800" b="1" dirty="0">
              <a:solidFill>
                <a:schemeClr val="accent1">
                  <a:lumMod val="75000"/>
                </a:schemeClr>
              </a:solidFill>
              <a:latin typeface="Calibri Light" pitchFamily="34" charset="0"/>
              <a:cs typeface="Calibri Light" pitchFamily="34" charset="0"/>
            </a:endParaRPr>
          </a:p>
        </p:txBody>
      </p:sp>
      <p:sp>
        <p:nvSpPr>
          <p:cNvPr id="9" name="Title 1"/>
          <p:cNvSpPr txBox="1">
            <a:spLocks/>
          </p:cNvSpPr>
          <p:nvPr/>
        </p:nvSpPr>
        <p:spPr>
          <a:xfrm>
            <a:off x="551329" y="3700178"/>
            <a:ext cx="7772400" cy="685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nb-NO" sz="1800" dirty="0">
                <a:solidFill>
                  <a:schemeClr val="accent1">
                    <a:lumMod val="75000"/>
                  </a:schemeClr>
                </a:solidFill>
                <a:latin typeface="Calibri Light" pitchFamily="34" charset="0"/>
                <a:cs typeface="Calibri Light" pitchFamily="34" charset="0"/>
              </a:rPr>
              <a:t>Workshop </a:t>
            </a:r>
            <a:r>
              <a:rPr lang="nb-NO" sz="1800" dirty="0" err="1">
                <a:solidFill>
                  <a:schemeClr val="accent1">
                    <a:lumMod val="75000"/>
                  </a:schemeClr>
                </a:solidFill>
                <a:latin typeface="Calibri Light" pitchFamily="34" charset="0"/>
                <a:cs typeface="Calibri Light" pitchFamily="34" charset="0"/>
              </a:rPr>
              <a:t>on</a:t>
            </a:r>
            <a:r>
              <a:rPr lang="nb-NO" sz="1800" dirty="0">
                <a:solidFill>
                  <a:schemeClr val="accent1">
                    <a:lumMod val="75000"/>
                  </a:schemeClr>
                </a:solidFill>
                <a:latin typeface="Calibri Light" pitchFamily="34" charset="0"/>
                <a:cs typeface="Calibri Light" pitchFamily="34" charset="0"/>
              </a:rPr>
              <a:t> Innovative </a:t>
            </a:r>
            <a:r>
              <a:rPr lang="nb-NO" sz="1800" dirty="0" err="1">
                <a:solidFill>
                  <a:schemeClr val="accent1">
                    <a:lumMod val="75000"/>
                  </a:schemeClr>
                </a:solidFill>
                <a:latin typeface="Calibri Light" pitchFamily="34" charset="0"/>
                <a:cs typeface="Calibri Light" pitchFamily="34" charset="0"/>
              </a:rPr>
              <a:t>practices</a:t>
            </a:r>
            <a:r>
              <a:rPr lang="nb-NO" sz="1800" dirty="0">
                <a:solidFill>
                  <a:schemeClr val="accent1">
                    <a:lumMod val="75000"/>
                  </a:schemeClr>
                </a:solidFill>
                <a:latin typeface="Calibri Light" pitchFamily="34" charset="0"/>
                <a:cs typeface="Calibri Light" pitchFamily="34" charset="0"/>
              </a:rPr>
              <a:t> in </a:t>
            </a:r>
            <a:r>
              <a:rPr lang="nb-NO" sz="1800" dirty="0" err="1">
                <a:solidFill>
                  <a:schemeClr val="accent1">
                    <a:lumMod val="75000"/>
                  </a:schemeClr>
                </a:solidFill>
                <a:latin typeface="Calibri Light" pitchFamily="34" charset="0"/>
                <a:cs typeface="Calibri Light" pitchFamily="34" charset="0"/>
              </a:rPr>
              <a:t>the</a:t>
            </a:r>
            <a:r>
              <a:rPr lang="nb-NO" sz="1800" dirty="0">
                <a:solidFill>
                  <a:schemeClr val="accent1">
                    <a:lumMod val="75000"/>
                  </a:schemeClr>
                </a:solidFill>
                <a:latin typeface="Calibri Light" pitchFamily="34" charset="0"/>
                <a:cs typeface="Calibri Light" pitchFamily="34" charset="0"/>
              </a:rPr>
              <a:t> EU water </a:t>
            </a:r>
            <a:r>
              <a:rPr lang="nb-NO" sz="1800" dirty="0" err="1">
                <a:solidFill>
                  <a:schemeClr val="accent1">
                    <a:lumMod val="75000"/>
                  </a:schemeClr>
                </a:solidFill>
                <a:latin typeface="Calibri Light" pitchFamily="34" charset="0"/>
                <a:cs typeface="Calibri Light" pitchFamily="34" charset="0"/>
              </a:rPr>
              <a:t>sector</a:t>
            </a:r>
            <a:r>
              <a:rPr lang="nb-NO" sz="1800" dirty="0">
                <a:solidFill>
                  <a:schemeClr val="accent1">
                    <a:lumMod val="75000"/>
                  </a:schemeClr>
                </a:solidFill>
                <a:latin typeface="Calibri Light" pitchFamily="34" charset="0"/>
                <a:cs typeface="Calibri Light" pitchFamily="34" charset="0"/>
              </a:rPr>
              <a:t>: </a:t>
            </a:r>
            <a:r>
              <a:rPr lang="nb-NO" sz="1800" dirty="0" err="1">
                <a:solidFill>
                  <a:schemeClr val="accent1">
                    <a:lumMod val="75000"/>
                  </a:schemeClr>
                </a:solidFill>
                <a:latin typeface="Calibri Light" pitchFamily="34" charset="0"/>
                <a:cs typeface="Calibri Light" pitchFamily="34" charset="0"/>
              </a:rPr>
              <a:t>barriers</a:t>
            </a:r>
            <a:r>
              <a:rPr lang="nb-NO" sz="1800" dirty="0">
                <a:solidFill>
                  <a:schemeClr val="accent1">
                    <a:lumMod val="75000"/>
                  </a:schemeClr>
                </a:solidFill>
                <a:latin typeface="Calibri Light" pitchFamily="34" charset="0"/>
                <a:cs typeface="Calibri Light" pitchFamily="34" charset="0"/>
              </a:rPr>
              <a:t> and </a:t>
            </a:r>
            <a:r>
              <a:rPr lang="nb-NO" sz="1800" dirty="0" err="1">
                <a:solidFill>
                  <a:schemeClr val="accent1">
                    <a:lumMod val="75000"/>
                  </a:schemeClr>
                </a:solidFill>
                <a:latin typeface="Calibri Light" pitchFamily="34" charset="0"/>
                <a:cs typeface="Calibri Light" pitchFamily="34" charset="0"/>
              </a:rPr>
              <a:t>opportunities</a:t>
            </a:r>
            <a:r>
              <a:rPr lang="nb-NO" sz="1800" dirty="0">
                <a:solidFill>
                  <a:schemeClr val="accent1">
                    <a:lumMod val="75000"/>
                  </a:schemeClr>
                </a:solidFill>
                <a:latin typeface="Calibri Light" pitchFamily="34" charset="0"/>
                <a:cs typeface="Calibri Light" pitchFamily="34" charset="0"/>
              </a:rPr>
              <a:t> </a:t>
            </a:r>
            <a:r>
              <a:rPr lang="sr-Latn-BA" sz="1800" dirty="0">
                <a:solidFill>
                  <a:schemeClr val="accent1">
                    <a:lumMod val="75000"/>
                  </a:schemeClr>
                </a:solidFill>
                <a:latin typeface="Calibri Light" pitchFamily="34" charset="0"/>
                <a:cs typeface="Calibri Light" pitchFamily="34" charset="0"/>
              </a:rPr>
              <a:t>/</a:t>
            </a:r>
            <a:r>
              <a:rPr lang="nb-NO" sz="1800" dirty="0">
                <a:solidFill>
                  <a:schemeClr val="accent1">
                    <a:lumMod val="75000"/>
                  </a:schemeClr>
                </a:solidFill>
                <a:latin typeface="Calibri Light" pitchFamily="34" charset="0"/>
                <a:cs typeface="Calibri Light" pitchFamily="34" charset="0"/>
              </a:rPr>
              <a:t> 08-10 May 2019</a:t>
            </a:r>
            <a:endParaRPr lang="bs-Latn-BA" sz="1800" dirty="0">
              <a:solidFill>
                <a:schemeClr val="accent1">
                  <a:lumMod val="75000"/>
                </a:schemeClr>
              </a:solidFill>
              <a:latin typeface="Calibri Light" pitchFamily="34" charset="0"/>
              <a:cs typeface="Calibri Light" pitchFamily="34" charset="0"/>
            </a:endParaRPr>
          </a:p>
        </p:txBody>
      </p:sp>
      <p:pic>
        <p:nvPicPr>
          <p:cNvPr id="2" name="Picture 1">
            <a:extLst>
              <a:ext uri="{FF2B5EF4-FFF2-40B4-BE49-F238E27FC236}">
                <a16:creationId xmlns:a16="http://schemas.microsoft.com/office/drawing/2014/main" id="{29761C7B-3E32-47F9-AC17-0E6BB5065139}"/>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897734" y="1438078"/>
            <a:ext cx="1348532" cy="124093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management </a:t>
            </a:r>
          </a:p>
          <a:p>
            <a:r>
              <a:rPr lang="en-US" sz="1600" dirty="0">
                <a:solidFill>
                  <a:schemeClr val="bg1"/>
                </a:solidFill>
              </a:rPr>
              <a:t>for 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5" name="Title 4">
            <a:extLst>
              <a:ext uri="{FF2B5EF4-FFF2-40B4-BE49-F238E27FC236}">
                <a16:creationId xmlns:a16="http://schemas.microsoft.com/office/drawing/2014/main" id="{AB28A2C3-BBDD-44A6-8439-C82529AAE829}"/>
              </a:ext>
            </a:extLst>
          </p:cNvPr>
          <p:cNvSpPr>
            <a:spLocks noGrp="1"/>
          </p:cNvSpPr>
          <p:nvPr>
            <p:ph type="title"/>
          </p:nvPr>
        </p:nvSpPr>
        <p:spPr>
          <a:xfrm>
            <a:off x="-1368" y="838200"/>
            <a:ext cx="9145367" cy="915293"/>
          </a:xfrm>
        </p:spPr>
        <p:txBody>
          <a:bodyPr>
            <a:noAutofit/>
          </a:bodyPr>
          <a:lstStyle/>
          <a:p>
            <a:r>
              <a:rPr lang="en-US" sz="3200" dirty="0"/>
              <a:t>EWA Sustainable Urban Drainage Solutions (SUDS)</a:t>
            </a:r>
          </a:p>
        </p:txBody>
      </p:sp>
      <p:sp>
        <p:nvSpPr>
          <p:cNvPr id="2" name="TextBox 1">
            <a:extLst>
              <a:ext uri="{FF2B5EF4-FFF2-40B4-BE49-F238E27FC236}">
                <a16:creationId xmlns:a16="http://schemas.microsoft.com/office/drawing/2014/main" id="{D161D4D8-94F3-4566-BFEF-36348DE4A585}"/>
              </a:ext>
            </a:extLst>
          </p:cNvPr>
          <p:cNvSpPr txBox="1"/>
          <p:nvPr/>
        </p:nvSpPr>
        <p:spPr>
          <a:xfrm>
            <a:off x="0" y="1591532"/>
            <a:ext cx="9143999" cy="369332"/>
          </a:xfrm>
          <a:prstGeom prst="rect">
            <a:avLst/>
          </a:prstGeom>
          <a:noFill/>
        </p:spPr>
        <p:txBody>
          <a:bodyPr wrap="square" rtlCol="0">
            <a:spAutoFit/>
          </a:bodyPr>
          <a:lstStyle/>
          <a:p>
            <a:pPr algn="ctr"/>
            <a:r>
              <a:rPr lang="en-US" dirty="0"/>
              <a:t>17 June – </a:t>
            </a:r>
            <a:r>
              <a:rPr lang="en-US" dirty="0">
                <a:hlinkClick r:id="rId6"/>
              </a:rPr>
              <a:t>Seminar</a:t>
            </a:r>
            <a:r>
              <a:rPr lang="en-US" dirty="0"/>
              <a:t> </a:t>
            </a:r>
          </a:p>
        </p:txBody>
      </p:sp>
      <p:sp>
        <p:nvSpPr>
          <p:cNvPr id="9" name="TextBox 8">
            <a:extLst>
              <a:ext uri="{FF2B5EF4-FFF2-40B4-BE49-F238E27FC236}">
                <a16:creationId xmlns:a16="http://schemas.microsoft.com/office/drawing/2014/main" id="{4958A377-D6D4-4D74-8DF4-C2BAB5AD6847}"/>
              </a:ext>
            </a:extLst>
          </p:cNvPr>
          <p:cNvSpPr txBox="1"/>
          <p:nvPr/>
        </p:nvSpPr>
        <p:spPr>
          <a:xfrm>
            <a:off x="724772" y="2037762"/>
            <a:ext cx="7693085" cy="3785652"/>
          </a:xfrm>
          <a:prstGeom prst="rect">
            <a:avLst/>
          </a:prstGeom>
          <a:noFill/>
        </p:spPr>
        <p:txBody>
          <a:bodyPr wrap="square" rtlCol="0">
            <a:spAutoFit/>
          </a:bodyPr>
          <a:lstStyle/>
          <a:p>
            <a:r>
              <a:rPr lang="en-US" sz="2400" b="1" dirty="0"/>
              <a:t>Session 1: Holistic approaches</a:t>
            </a:r>
          </a:p>
          <a:p>
            <a:r>
              <a:rPr lang="en-GB" sz="2400" dirty="0"/>
              <a:t>Sustainable urban hydrological systems in Sarajevo</a:t>
            </a:r>
          </a:p>
          <a:p>
            <a:r>
              <a:rPr lang="en-GB" sz="2400" dirty="0"/>
              <a:t>Prof Emina </a:t>
            </a:r>
            <a:r>
              <a:rPr lang="en-GB" sz="2400" dirty="0" err="1"/>
              <a:t>Hadžić</a:t>
            </a:r>
            <a:r>
              <a:rPr lang="en-GB" sz="2400" dirty="0"/>
              <a:t>, University of Sarajevo, Bosnia and Herzegovina</a:t>
            </a:r>
          </a:p>
          <a:p>
            <a:endParaRPr lang="en-US" sz="2400" dirty="0"/>
          </a:p>
          <a:p>
            <a:r>
              <a:rPr lang="en-US" sz="2400" b="1" dirty="0"/>
              <a:t>Session 2: Management of stormwater</a:t>
            </a:r>
          </a:p>
          <a:p>
            <a:endParaRPr lang="en-US" sz="2400" dirty="0"/>
          </a:p>
          <a:p>
            <a:r>
              <a:rPr lang="en-US" sz="2400" b="1" dirty="0"/>
              <a:t>Session 3: Pollution management from Storm Water</a:t>
            </a:r>
          </a:p>
          <a:p>
            <a:endParaRPr lang="en-US" sz="2400" dirty="0"/>
          </a:p>
          <a:p>
            <a:r>
              <a:rPr lang="en-US" sz="2400" dirty="0"/>
              <a:t>Reception at the Oslo City Hall</a:t>
            </a:r>
            <a:endParaRPr lang="en-GB" sz="2400" dirty="0"/>
          </a:p>
        </p:txBody>
      </p:sp>
    </p:spTree>
    <p:extLst>
      <p:ext uri="{BB962C8B-B14F-4D97-AF65-F5344CB8AC3E}">
        <p14:creationId xmlns:p14="http://schemas.microsoft.com/office/powerpoint/2010/main" val="31331365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7ED16-886D-443E-9F16-3809EF7F8B17}"/>
              </a:ext>
            </a:extLst>
          </p:cNvPr>
          <p:cNvSpPr>
            <a:spLocks noGrp="1"/>
          </p:cNvSpPr>
          <p:nvPr>
            <p:ph type="title"/>
          </p:nvPr>
        </p:nvSpPr>
        <p:spPr/>
        <p:txBody>
          <a:bodyPr/>
          <a:lstStyle/>
          <a:p>
            <a:r>
              <a:rPr lang="en-US" dirty="0"/>
              <a:t>Objective 2</a:t>
            </a:r>
            <a:endParaRPr lang="en-GB" dirty="0"/>
          </a:p>
        </p:txBody>
      </p:sp>
      <p:sp>
        <p:nvSpPr>
          <p:cNvPr id="3" name="Content Placeholder 2">
            <a:extLst>
              <a:ext uri="{FF2B5EF4-FFF2-40B4-BE49-F238E27FC236}">
                <a16:creationId xmlns:a16="http://schemas.microsoft.com/office/drawing/2014/main" id="{10D8822E-2D4B-4E85-9915-E26410A6863F}"/>
              </a:ext>
            </a:extLst>
          </p:cNvPr>
          <p:cNvSpPr>
            <a:spLocks noGrp="1"/>
          </p:cNvSpPr>
          <p:nvPr>
            <p:ph idx="1"/>
          </p:nvPr>
        </p:nvSpPr>
        <p:spPr/>
        <p:txBody>
          <a:bodyPr/>
          <a:lstStyle/>
          <a:p>
            <a:r>
              <a:rPr lang="en-US" dirty="0"/>
              <a:t>Innovations &amp; collaborations</a:t>
            </a:r>
          </a:p>
          <a:p>
            <a:r>
              <a:rPr lang="en-US" dirty="0"/>
              <a:t>3 new things that are innovative for your country</a:t>
            </a:r>
          </a:p>
          <a:p>
            <a:r>
              <a:rPr lang="en-US" dirty="0"/>
              <a:t>3 new contacts that can be useful for future</a:t>
            </a:r>
          </a:p>
          <a:p>
            <a:r>
              <a:rPr lang="en-US" dirty="0"/>
              <a:t>Collaborative online writing of the report</a:t>
            </a:r>
            <a:endParaRPr lang="en-GB" dirty="0"/>
          </a:p>
        </p:txBody>
      </p:sp>
    </p:spTree>
    <p:extLst>
      <p:ext uri="{BB962C8B-B14F-4D97-AF65-F5344CB8AC3E}">
        <p14:creationId xmlns:p14="http://schemas.microsoft.com/office/powerpoint/2010/main" val="16428487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management </a:t>
            </a:r>
          </a:p>
          <a:p>
            <a:r>
              <a:rPr lang="en-US" sz="1600" dirty="0">
                <a:solidFill>
                  <a:schemeClr val="bg1"/>
                </a:solidFill>
              </a:rPr>
              <a:t>for 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5" name="Title 4">
            <a:extLst>
              <a:ext uri="{FF2B5EF4-FFF2-40B4-BE49-F238E27FC236}">
                <a16:creationId xmlns:a16="http://schemas.microsoft.com/office/drawing/2014/main" id="{AB28A2C3-BBDD-44A6-8439-C82529AAE829}"/>
              </a:ext>
            </a:extLst>
          </p:cNvPr>
          <p:cNvSpPr>
            <a:spLocks noGrp="1"/>
          </p:cNvSpPr>
          <p:nvPr>
            <p:ph type="title"/>
          </p:nvPr>
        </p:nvSpPr>
        <p:spPr>
          <a:xfrm>
            <a:off x="457199" y="378209"/>
            <a:ext cx="8229600" cy="1143000"/>
          </a:xfrm>
        </p:spPr>
        <p:txBody>
          <a:bodyPr>
            <a:noAutofit/>
          </a:bodyPr>
          <a:lstStyle/>
          <a:p>
            <a:r>
              <a:rPr lang="en-US" sz="3600" dirty="0"/>
              <a:t>Mayor’s Reception</a:t>
            </a:r>
          </a:p>
        </p:txBody>
      </p:sp>
      <p:pic>
        <p:nvPicPr>
          <p:cNvPr id="3" name="Picture 2">
            <a:extLst>
              <a:ext uri="{FF2B5EF4-FFF2-40B4-BE49-F238E27FC236}">
                <a16:creationId xmlns:a16="http://schemas.microsoft.com/office/drawing/2014/main" id="{8F4E67E3-E172-42B1-8F3C-89067E95DF84}"/>
              </a:ext>
            </a:extLst>
          </p:cNvPr>
          <p:cNvPicPr>
            <a:picLocks noChangeAspect="1"/>
          </p:cNvPicPr>
          <p:nvPr/>
        </p:nvPicPr>
        <p:blipFill>
          <a:blip r:embed="rId6"/>
          <a:stretch>
            <a:fillRect/>
          </a:stretch>
        </p:blipFill>
        <p:spPr>
          <a:xfrm>
            <a:off x="-1367" y="1348700"/>
            <a:ext cx="6019800" cy="3988118"/>
          </a:xfrm>
          <a:prstGeom prst="rect">
            <a:avLst/>
          </a:prstGeom>
        </p:spPr>
      </p:pic>
      <p:sp>
        <p:nvSpPr>
          <p:cNvPr id="9" name="TextBox 8">
            <a:extLst>
              <a:ext uri="{FF2B5EF4-FFF2-40B4-BE49-F238E27FC236}">
                <a16:creationId xmlns:a16="http://schemas.microsoft.com/office/drawing/2014/main" id="{E3178DB0-8C84-411A-9C38-DB7A100556F1}"/>
              </a:ext>
            </a:extLst>
          </p:cNvPr>
          <p:cNvSpPr txBox="1"/>
          <p:nvPr/>
        </p:nvSpPr>
        <p:spPr>
          <a:xfrm>
            <a:off x="350847" y="5361063"/>
            <a:ext cx="3237168" cy="923330"/>
          </a:xfrm>
          <a:prstGeom prst="rect">
            <a:avLst/>
          </a:prstGeom>
          <a:noFill/>
        </p:spPr>
        <p:txBody>
          <a:bodyPr wrap="none" rtlCol="0">
            <a:spAutoFit/>
          </a:bodyPr>
          <a:lstStyle/>
          <a:p>
            <a:pPr marL="285750" indent="-285750">
              <a:buFont typeface="Arial" panose="020B0604020202020204" pitchFamily="34" charset="0"/>
              <a:buChar char="•"/>
            </a:pPr>
            <a:r>
              <a:rPr lang="en-US" dirty="0"/>
              <a:t>Address by the mayor’s office</a:t>
            </a:r>
          </a:p>
          <a:p>
            <a:pPr marL="285750" indent="-285750">
              <a:buFont typeface="Arial" panose="020B0604020202020204" pitchFamily="34" charset="0"/>
              <a:buChar char="•"/>
            </a:pPr>
            <a:r>
              <a:rPr lang="en-US" dirty="0"/>
              <a:t>Address by EWA</a:t>
            </a:r>
          </a:p>
          <a:p>
            <a:pPr marL="285750" indent="-285750">
              <a:buFont typeface="Arial" panose="020B0604020202020204" pitchFamily="34" charset="0"/>
              <a:buChar char="•"/>
            </a:pPr>
            <a:r>
              <a:rPr lang="en-US" dirty="0"/>
              <a:t>Address by Oslo Water</a:t>
            </a:r>
            <a:endParaRPr lang="en-GB" dirty="0"/>
          </a:p>
        </p:txBody>
      </p:sp>
      <p:pic>
        <p:nvPicPr>
          <p:cNvPr id="12" name="Picture 11">
            <a:extLst>
              <a:ext uri="{FF2B5EF4-FFF2-40B4-BE49-F238E27FC236}">
                <a16:creationId xmlns:a16="http://schemas.microsoft.com/office/drawing/2014/main" id="{918A9BBE-7D20-437A-97E2-D0ABE8E715BC}"/>
              </a:ext>
            </a:extLst>
          </p:cNvPr>
          <p:cNvPicPr>
            <a:picLocks noChangeAspect="1"/>
          </p:cNvPicPr>
          <p:nvPr/>
        </p:nvPicPr>
        <p:blipFill rotWithShape="1">
          <a:blip r:embed="rId7"/>
          <a:srcRect l="22566" t="2872" r="22565" b="4823"/>
          <a:stretch/>
        </p:blipFill>
        <p:spPr>
          <a:xfrm>
            <a:off x="6558412" y="872505"/>
            <a:ext cx="2100678" cy="2060218"/>
          </a:xfrm>
          <a:prstGeom prst="rect">
            <a:avLst/>
          </a:prstGeom>
        </p:spPr>
      </p:pic>
      <p:pic>
        <p:nvPicPr>
          <p:cNvPr id="13" name="Picture 12">
            <a:extLst>
              <a:ext uri="{FF2B5EF4-FFF2-40B4-BE49-F238E27FC236}">
                <a16:creationId xmlns:a16="http://schemas.microsoft.com/office/drawing/2014/main" id="{1E68AF60-C95D-494A-A28D-1A07A0A1D5D1}"/>
              </a:ext>
            </a:extLst>
          </p:cNvPr>
          <p:cNvPicPr>
            <a:picLocks noChangeAspect="1"/>
          </p:cNvPicPr>
          <p:nvPr/>
        </p:nvPicPr>
        <p:blipFill>
          <a:blip r:embed="rId8"/>
          <a:stretch>
            <a:fillRect/>
          </a:stretch>
        </p:blipFill>
        <p:spPr>
          <a:xfrm>
            <a:off x="5527315" y="3283645"/>
            <a:ext cx="3419475" cy="2566886"/>
          </a:xfrm>
          <a:prstGeom prst="rect">
            <a:avLst/>
          </a:prstGeom>
        </p:spPr>
      </p:pic>
    </p:spTree>
    <p:extLst>
      <p:ext uri="{BB962C8B-B14F-4D97-AF65-F5344CB8AC3E}">
        <p14:creationId xmlns:p14="http://schemas.microsoft.com/office/powerpoint/2010/main" val="211738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83317-5493-42AB-916E-8F0B0FA2D7A2}"/>
              </a:ext>
            </a:extLst>
          </p:cNvPr>
          <p:cNvSpPr>
            <a:spLocks noGrp="1"/>
          </p:cNvSpPr>
          <p:nvPr>
            <p:ph type="title"/>
          </p:nvPr>
        </p:nvSpPr>
        <p:spPr/>
        <p:txBody>
          <a:bodyPr/>
          <a:lstStyle/>
          <a:p>
            <a:r>
              <a:rPr lang="en-US" dirty="0"/>
              <a:t>Professional tour</a:t>
            </a:r>
            <a:endParaRPr lang="en-GB" dirty="0"/>
          </a:p>
        </p:txBody>
      </p:sp>
      <p:sp>
        <p:nvSpPr>
          <p:cNvPr id="3" name="Content Placeholder 2">
            <a:extLst>
              <a:ext uri="{FF2B5EF4-FFF2-40B4-BE49-F238E27FC236}">
                <a16:creationId xmlns:a16="http://schemas.microsoft.com/office/drawing/2014/main" id="{D24A3EF5-F7ED-4699-9682-9D4A6C039D19}"/>
              </a:ext>
            </a:extLst>
          </p:cNvPr>
          <p:cNvSpPr>
            <a:spLocks noGrp="1"/>
          </p:cNvSpPr>
          <p:nvPr>
            <p:ph idx="1"/>
          </p:nvPr>
        </p:nvSpPr>
        <p:spPr>
          <a:xfrm>
            <a:off x="457200" y="1295400"/>
            <a:ext cx="8229600" cy="4830763"/>
          </a:xfrm>
        </p:spPr>
        <p:txBody>
          <a:bodyPr>
            <a:normAutofit/>
          </a:bodyPr>
          <a:lstStyle/>
          <a:p>
            <a:r>
              <a:rPr lang="en-US" sz="2400" dirty="0"/>
              <a:t>18 June – Excursions to storm water management solutions in Oslo and underground storm water and wastewater treatment facility</a:t>
            </a:r>
            <a:endParaRPr lang="en-GB" sz="2400" dirty="0"/>
          </a:p>
        </p:txBody>
      </p:sp>
      <p:pic>
        <p:nvPicPr>
          <p:cNvPr id="4" name="Picture 3">
            <a:extLst>
              <a:ext uri="{FF2B5EF4-FFF2-40B4-BE49-F238E27FC236}">
                <a16:creationId xmlns:a16="http://schemas.microsoft.com/office/drawing/2014/main" id="{CA63DA9A-AED5-4030-82D9-88743EFF50EA}"/>
              </a:ext>
            </a:extLst>
          </p:cNvPr>
          <p:cNvPicPr>
            <a:picLocks noChangeAspect="1"/>
          </p:cNvPicPr>
          <p:nvPr/>
        </p:nvPicPr>
        <p:blipFill>
          <a:blip r:embed="rId2"/>
          <a:stretch>
            <a:fillRect/>
          </a:stretch>
        </p:blipFill>
        <p:spPr>
          <a:xfrm>
            <a:off x="0" y="2529465"/>
            <a:ext cx="5582356" cy="4239102"/>
          </a:xfrm>
          <a:prstGeom prst="rect">
            <a:avLst/>
          </a:prstGeom>
        </p:spPr>
      </p:pic>
      <p:pic>
        <p:nvPicPr>
          <p:cNvPr id="5" name="Picture 4">
            <a:extLst>
              <a:ext uri="{FF2B5EF4-FFF2-40B4-BE49-F238E27FC236}">
                <a16:creationId xmlns:a16="http://schemas.microsoft.com/office/drawing/2014/main" id="{B719777C-4767-46C6-ABB6-AF64FA12FCF0}"/>
              </a:ext>
            </a:extLst>
          </p:cNvPr>
          <p:cNvPicPr>
            <a:picLocks noChangeAspect="1"/>
          </p:cNvPicPr>
          <p:nvPr/>
        </p:nvPicPr>
        <p:blipFill>
          <a:blip r:embed="rId3"/>
          <a:stretch>
            <a:fillRect/>
          </a:stretch>
        </p:blipFill>
        <p:spPr>
          <a:xfrm>
            <a:off x="5417216" y="3600858"/>
            <a:ext cx="3726784" cy="2096316"/>
          </a:xfrm>
          <a:prstGeom prst="rect">
            <a:avLst/>
          </a:prstGeom>
        </p:spPr>
      </p:pic>
    </p:spTree>
    <p:extLst>
      <p:ext uri="{BB962C8B-B14F-4D97-AF65-F5344CB8AC3E}">
        <p14:creationId xmlns:p14="http://schemas.microsoft.com/office/powerpoint/2010/main" val="36869792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DB4C8-2210-4768-9E35-154829D93D4A}"/>
              </a:ext>
            </a:extLst>
          </p:cNvPr>
          <p:cNvSpPr>
            <a:spLocks noGrp="1"/>
          </p:cNvSpPr>
          <p:nvPr>
            <p:ph type="title"/>
          </p:nvPr>
        </p:nvSpPr>
        <p:spPr/>
        <p:txBody>
          <a:bodyPr/>
          <a:lstStyle/>
          <a:p>
            <a:r>
              <a:rPr lang="en-US" dirty="0"/>
              <a:t>Objective 3</a:t>
            </a:r>
            <a:endParaRPr lang="en-GB" dirty="0"/>
          </a:p>
        </p:txBody>
      </p:sp>
      <p:sp>
        <p:nvSpPr>
          <p:cNvPr id="3" name="Content Placeholder 2">
            <a:extLst>
              <a:ext uri="{FF2B5EF4-FFF2-40B4-BE49-F238E27FC236}">
                <a16:creationId xmlns:a16="http://schemas.microsoft.com/office/drawing/2014/main" id="{4FA71892-4F2C-4D05-9883-8818A1AA9583}"/>
              </a:ext>
            </a:extLst>
          </p:cNvPr>
          <p:cNvSpPr>
            <a:spLocks noGrp="1"/>
          </p:cNvSpPr>
          <p:nvPr>
            <p:ph idx="1"/>
          </p:nvPr>
        </p:nvSpPr>
        <p:spPr/>
        <p:txBody>
          <a:bodyPr/>
          <a:lstStyle/>
          <a:p>
            <a:r>
              <a:rPr lang="en-US" dirty="0"/>
              <a:t>Management approaches in Norway</a:t>
            </a:r>
          </a:p>
          <a:p>
            <a:r>
              <a:rPr lang="en-US" dirty="0"/>
              <a:t>Role of collaboration with industry in higher education</a:t>
            </a:r>
          </a:p>
          <a:p>
            <a:r>
              <a:rPr lang="en-US" dirty="0"/>
              <a:t>Reflective discussion &amp; group work</a:t>
            </a:r>
            <a:endParaRPr lang="en-GB" dirty="0"/>
          </a:p>
        </p:txBody>
      </p:sp>
    </p:spTree>
    <p:extLst>
      <p:ext uri="{BB962C8B-B14F-4D97-AF65-F5344CB8AC3E}">
        <p14:creationId xmlns:p14="http://schemas.microsoft.com/office/powerpoint/2010/main" val="24127550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4BA8A-1BB5-42F3-8EF7-13C687F03B57}"/>
              </a:ext>
            </a:extLst>
          </p:cNvPr>
          <p:cNvSpPr>
            <a:spLocks noGrp="1"/>
          </p:cNvSpPr>
          <p:nvPr>
            <p:ph type="title"/>
          </p:nvPr>
        </p:nvSpPr>
        <p:spPr>
          <a:xfrm>
            <a:off x="0" y="152400"/>
            <a:ext cx="9144000" cy="715962"/>
          </a:xfrm>
        </p:spPr>
        <p:txBody>
          <a:bodyPr>
            <a:normAutofit fontScale="90000"/>
          </a:bodyPr>
          <a:lstStyle/>
          <a:p>
            <a:r>
              <a:rPr lang="en-US" dirty="0"/>
              <a:t>Schedule &amp; Agenda</a:t>
            </a:r>
            <a:endParaRPr lang="en-GB" dirty="0"/>
          </a:p>
        </p:txBody>
      </p:sp>
      <p:graphicFrame>
        <p:nvGraphicFramePr>
          <p:cNvPr id="4" name="Content Placeholder 3">
            <a:extLst>
              <a:ext uri="{FF2B5EF4-FFF2-40B4-BE49-F238E27FC236}">
                <a16:creationId xmlns:a16="http://schemas.microsoft.com/office/drawing/2014/main" id="{86CDF5CE-4D0E-4764-8997-796DC0AC9F30}"/>
              </a:ext>
            </a:extLst>
          </p:cNvPr>
          <p:cNvGraphicFramePr>
            <a:graphicFrameLocks noGrp="1"/>
          </p:cNvGraphicFramePr>
          <p:nvPr>
            <p:ph idx="1"/>
            <p:extLst>
              <p:ext uri="{D42A27DB-BD31-4B8C-83A1-F6EECF244321}">
                <p14:modId xmlns:p14="http://schemas.microsoft.com/office/powerpoint/2010/main" val="67098491"/>
              </p:ext>
            </p:extLst>
          </p:nvPr>
        </p:nvGraphicFramePr>
        <p:xfrm>
          <a:off x="457200" y="914400"/>
          <a:ext cx="8229600" cy="3042920"/>
        </p:xfrm>
        <a:graphic>
          <a:graphicData uri="http://schemas.openxmlformats.org/drawingml/2006/table">
            <a:tbl>
              <a:tblPr firstRow="1" bandRow="1">
                <a:tableStyleId>{5C22544A-7EE6-4342-B048-85BDC9FD1C3A}</a:tableStyleId>
              </a:tblPr>
              <a:tblGrid>
                <a:gridCol w="2362200">
                  <a:extLst>
                    <a:ext uri="{9D8B030D-6E8A-4147-A177-3AD203B41FA5}">
                      <a16:colId xmlns:a16="http://schemas.microsoft.com/office/drawing/2014/main" val="1255183683"/>
                    </a:ext>
                  </a:extLst>
                </a:gridCol>
                <a:gridCol w="5867400">
                  <a:extLst>
                    <a:ext uri="{9D8B030D-6E8A-4147-A177-3AD203B41FA5}">
                      <a16:colId xmlns:a16="http://schemas.microsoft.com/office/drawing/2014/main" val="2365886274"/>
                    </a:ext>
                  </a:extLst>
                </a:gridCol>
              </a:tblGrid>
              <a:tr h="370840">
                <a:tc>
                  <a:txBody>
                    <a:bodyPr/>
                    <a:lstStyle/>
                    <a:p>
                      <a:endParaRPr lang="en-GB" dirty="0"/>
                    </a:p>
                  </a:txBody>
                  <a:tcPr/>
                </a:tc>
                <a:tc>
                  <a:txBody>
                    <a:bodyPr/>
                    <a:lstStyle/>
                    <a:p>
                      <a:endParaRPr lang="en-GB"/>
                    </a:p>
                  </a:txBody>
                  <a:tcPr/>
                </a:tc>
                <a:extLst>
                  <a:ext uri="{0D108BD9-81ED-4DB2-BD59-A6C34878D82A}">
                    <a16:rowId xmlns:a16="http://schemas.microsoft.com/office/drawing/2014/main" val="2302183527"/>
                  </a:ext>
                </a:extLst>
              </a:tr>
              <a:tr h="370840">
                <a:tc>
                  <a:txBody>
                    <a:bodyPr/>
                    <a:lstStyle/>
                    <a:p>
                      <a:r>
                        <a:rPr lang="en-US" dirty="0"/>
                        <a:t>16 June</a:t>
                      </a:r>
                      <a:endParaRPr lang="en-GB" dirty="0"/>
                    </a:p>
                  </a:txBody>
                  <a:tcPr/>
                </a:tc>
                <a:tc>
                  <a:txBody>
                    <a:bodyPr/>
                    <a:lstStyle/>
                    <a:p>
                      <a:r>
                        <a:rPr lang="en-US" dirty="0"/>
                        <a:t>Arrivals</a:t>
                      </a:r>
                      <a:endParaRPr lang="en-GB" dirty="0"/>
                    </a:p>
                  </a:txBody>
                  <a:tcPr/>
                </a:tc>
                <a:extLst>
                  <a:ext uri="{0D108BD9-81ED-4DB2-BD59-A6C34878D82A}">
                    <a16:rowId xmlns:a16="http://schemas.microsoft.com/office/drawing/2014/main" val="3462361231"/>
                  </a:ext>
                </a:extLst>
              </a:tr>
              <a:tr h="370840">
                <a:tc>
                  <a:txBody>
                    <a:bodyPr/>
                    <a:lstStyle/>
                    <a:p>
                      <a:r>
                        <a:rPr lang="en-US" dirty="0"/>
                        <a:t>17 June</a:t>
                      </a:r>
                      <a:endParaRPr lang="en-GB" dirty="0"/>
                    </a:p>
                  </a:txBody>
                  <a:tcPr/>
                </a:tc>
                <a:tc>
                  <a:txBody>
                    <a:bodyPr/>
                    <a:lstStyle/>
                    <a:p>
                      <a:r>
                        <a:rPr lang="en-US" dirty="0"/>
                        <a:t>EWA conference and reception (in Oslo)</a:t>
                      </a:r>
                      <a:endParaRPr lang="en-GB" dirty="0"/>
                    </a:p>
                  </a:txBody>
                  <a:tcPr/>
                </a:tc>
                <a:extLst>
                  <a:ext uri="{0D108BD9-81ED-4DB2-BD59-A6C34878D82A}">
                    <a16:rowId xmlns:a16="http://schemas.microsoft.com/office/drawing/2014/main" val="793139822"/>
                  </a:ext>
                </a:extLst>
              </a:tr>
              <a:tr h="370840">
                <a:tc>
                  <a:txBody>
                    <a:bodyPr/>
                    <a:lstStyle/>
                    <a:p>
                      <a:r>
                        <a:rPr lang="en-US" dirty="0"/>
                        <a:t>18 June</a:t>
                      </a:r>
                      <a:endParaRPr lang="en-GB" dirty="0"/>
                    </a:p>
                  </a:txBody>
                  <a:tcPr/>
                </a:tc>
                <a:tc>
                  <a:txBody>
                    <a:bodyPr/>
                    <a:lstStyle/>
                    <a:p>
                      <a:r>
                        <a:rPr lang="en-US" dirty="0"/>
                        <a:t>Excursions</a:t>
                      </a:r>
                      <a:endParaRPr lang="en-GB" dirty="0"/>
                    </a:p>
                  </a:txBody>
                  <a:tcPr/>
                </a:tc>
                <a:extLst>
                  <a:ext uri="{0D108BD9-81ED-4DB2-BD59-A6C34878D82A}">
                    <a16:rowId xmlns:a16="http://schemas.microsoft.com/office/drawing/2014/main" val="3036896305"/>
                  </a:ext>
                </a:extLst>
              </a:tr>
              <a:tr h="370840">
                <a:tc>
                  <a:txBody>
                    <a:bodyPr/>
                    <a:lstStyle/>
                    <a:p>
                      <a:r>
                        <a:rPr lang="en-US" dirty="0"/>
                        <a:t>19 June</a:t>
                      </a:r>
                      <a:endParaRPr lang="en-GB" dirty="0"/>
                    </a:p>
                  </a:txBody>
                  <a:tcPr/>
                </a:tc>
                <a:tc>
                  <a:txBody>
                    <a:bodyPr/>
                    <a:lstStyle/>
                    <a:p>
                      <a:r>
                        <a:rPr lang="en-US" dirty="0"/>
                        <a:t>At NMBU</a:t>
                      </a:r>
                    </a:p>
                    <a:p>
                      <a:pPr marL="285750" indent="-285750">
                        <a:buFont typeface="Arial" panose="020B0604020202020204" pitchFamily="34" charset="0"/>
                        <a:buChar char="•"/>
                      </a:pPr>
                      <a:r>
                        <a:rPr lang="en-US" dirty="0"/>
                        <a:t>Lectures with IWSS</a:t>
                      </a:r>
                    </a:p>
                    <a:p>
                      <a:pPr marL="285750" indent="-285750">
                        <a:buFont typeface="Arial" panose="020B0604020202020204" pitchFamily="34" charset="0"/>
                        <a:buChar char="•"/>
                      </a:pPr>
                      <a:r>
                        <a:rPr lang="en-US" dirty="0"/>
                        <a:t>Facilities tour</a:t>
                      </a:r>
                    </a:p>
                    <a:p>
                      <a:pPr marL="285750" indent="-285750">
                        <a:buFont typeface="Arial" panose="020B0604020202020204" pitchFamily="34" charset="0"/>
                        <a:buChar char="•"/>
                      </a:pPr>
                      <a:r>
                        <a:rPr lang="en-US" dirty="0"/>
                        <a:t>Group discussion</a:t>
                      </a:r>
                      <a:endParaRPr lang="en-GB" dirty="0"/>
                    </a:p>
                  </a:txBody>
                  <a:tcPr/>
                </a:tc>
                <a:extLst>
                  <a:ext uri="{0D108BD9-81ED-4DB2-BD59-A6C34878D82A}">
                    <a16:rowId xmlns:a16="http://schemas.microsoft.com/office/drawing/2014/main" val="1969942607"/>
                  </a:ext>
                </a:extLst>
              </a:tr>
              <a:tr h="370840">
                <a:tc>
                  <a:txBody>
                    <a:bodyPr/>
                    <a:lstStyle/>
                    <a:p>
                      <a:r>
                        <a:rPr lang="en-US" dirty="0"/>
                        <a:t>20 June</a:t>
                      </a:r>
                      <a:endParaRPr lang="en-GB" dirty="0"/>
                    </a:p>
                  </a:txBody>
                  <a:tcPr/>
                </a:tc>
                <a:tc>
                  <a:txBody>
                    <a:bodyPr/>
                    <a:lstStyle/>
                    <a:p>
                      <a:r>
                        <a:rPr lang="en-US" dirty="0"/>
                        <a:t>Departure</a:t>
                      </a:r>
                      <a:endParaRPr lang="en-GB" dirty="0"/>
                    </a:p>
                  </a:txBody>
                  <a:tcPr/>
                </a:tc>
                <a:extLst>
                  <a:ext uri="{0D108BD9-81ED-4DB2-BD59-A6C34878D82A}">
                    <a16:rowId xmlns:a16="http://schemas.microsoft.com/office/drawing/2014/main" val="3466622931"/>
                  </a:ext>
                </a:extLst>
              </a:tr>
            </a:tbl>
          </a:graphicData>
        </a:graphic>
      </p:graphicFrame>
      <p:sp>
        <p:nvSpPr>
          <p:cNvPr id="5" name="TextBox 4">
            <a:extLst>
              <a:ext uri="{FF2B5EF4-FFF2-40B4-BE49-F238E27FC236}">
                <a16:creationId xmlns:a16="http://schemas.microsoft.com/office/drawing/2014/main" id="{B152956E-149F-4569-8A72-9519D532197F}"/>
              </a:ext>
            </a:extLst>
          </p:cNvPr>
          <p:cNvSpPr txBox="1"/>
          <p:nvPr/>
        </p:nvSpPr>
        <p:spPr>
          <a:xfrm>
            <a:off x="457200" y="4114800"/>
            <a:ext cx="8229600" cy="2585323"/>
          </a:xfrm>
          <a:prstGeom prst="rect">
            <a:avLst/>
          </a:prstGeom>
          <a:noFill/>
        </p:spPr>
        <p:txBody>
          <a:bodyPr wrap="square" rtlCol="0">
            <a:spAutoFit/>
          </a:bodyPr>
          <a:lstStyle/>
          <a:p>
            <a:pPr marL="285750" indent="-285750">
              <a:buFont typeface="Arial" panose="020B0604020202020204" pitchFamily="34" charset="0"/>
              <a:buChar char="•"/>
            </a:pPr>
            <a:r>
              <a:rPr lang="en-US" dirty="0"/>
              <a:t>Arrivals &amp; Departures schedule ?</a:t>
            </a:r>
          </a:p>
          <a:p>
            <a:pPr marL="285750" indent="-285750">
              <a:buFont typeface="Arial" panose="020B0604020202020204" pitchFamily="34" charset="0"/>
              <a:buChar char="•"/>
            </a:pPr>
            <a:r>
              <a:rPr lang="en-US" dirty="0"/>
              <a:t>Accommodation: Option at NMBU – 50 EUR/day, private bedrooms, shared kitchen and bathroom</a:t>
            </a:r>
          </a:p>
          <a:p>
            <a:pPr marL="285750" indent="-285750">
              <a:buFont typeface="Arial" panose="020B0604020202020204" pitchFamily="34" charset="0"/>
              <a:buChar char="•"/>
            </a:pPr>
            <a:r>
              <a:rPr lang="en-US" dirty="0"/>
              <a:t>Transport:</a:t>
            </a:r>
          </a:p>
          <a:p>
            <a:pPr marL="742950" lvl="1" indent="-285750">
              <a:buFont typeface="Arial" panose="020B0604020202020204" pitchFamily="34" charset="0"/>
              <a:buChar char="•"/>
            </a:pPr>
            <a:r>
              <a:rPr lang="en-US" dirty="0"/>
              <a:t>16 June – If accommodation at NMBU – we can organize transfers from arrivals</a:t>
            </a:r>
          </a:p>
          <a:p>
            <a:pPr marL="742950" lvl="1" indent="-285750">
              <a:buFont typeface="Arial" panose="020B0604020202020204" pitchFamily="34" charset="0"/>
              <a:buChar char="•"/>
            </a:pPr>
            <a:r>
              <a:rPr lang="en-US" dirty="0"/>
              <a:t>17 June – in Oslo, our bus from NMBU</a:t>
            </a:r>
          </a:p>
          <a:p>
            <a:pPr marL="742950" lvl="1" indent="-285750">
              <a:buFont typeface="Arial" panose="020B0604020202020204" pitchFamily="34" charset="0"/>
              <a:buChar char="•"/>
            </a:pPr>
            <a:r>
              <a:rPr lang="en-US" dirty="0"/>
              <a:t>18 June – our bus from NMBU, locations outside Oslo</a:t>
            </a:r>
          </a:p>
          <a:p>
            <a:pPr marL="742950" lvl="1" indent="-285750">
              <a:buFont typeface="Arial" panose="020B0604020202020204" pitchFamily="34" charset="0"/>
              <a:buChar char="•"/>
            </a:pPr>
            <a:r>
              <a:rPr lang="en-US" dirty="0"/>
              <a:t>19 June – activities at NMBU, train from Oslo</a:t>
            </a:r>
            <a:endParaRPr lang="en-GB" dirty="0"/>
          </a:p>
        </p:txBody>
      </p:sp>
    </p:spTree>
    <p:extLst>
      <p:ext uri="{BB962C8B-B14F-4D97-AF65-F5344CB8AC3E}">
        <p14:creationId xmlns:p14="http://schemas.microsoft.com/office/powerpoint/2010/main" val="29149887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management </a:t>
            </a:r>
          </a:p>
          <a:p>
            <a:r>
              <a:rPr lang="en-US" sz="1600" dirty="0">
                <a:solidFill>
                  <a:schemeClr val="bg1"/>
                </a:solidFill>
              </a:rPr>
              <a:t>for 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12" name="Title 11">
            <a:extLst>
              <a:ext uri="{FF2B5EF4-FFF2-40B4-BE49-F238E27FC236}">
                <a16:creationId xmlns:a16="http://schemas.microsoft.com/office/drawing/2014/main" id="{8FE5F288-0F59-44BA-9E77-2A2F9ADF49DB}"/>
              </a:ext>
            </a:extLst>
          </p:cNvPr>
          <p:cNvSpPr>
            <a:spLocks noGrp="1"/>
          </p:cNvSpPr>
          <p:nvPr>
            <p:ph type="title"/>
          </p:nvPr>
        </p:nvSpPr>
        <p:spPr>
          <a:xfrm>
            <a:off x="457200" y="347057"/>
            <a:ext cx="8229600" cy="1143000"/>
          </a:xfrm>
        </p:spPr>
        <p:txBody>
          <a:bodyPr>
            <a:normAutofit/>
          </a:bodyPr>
          <a:lstStyle/>
          <a:p>
            <a:r>
              <a:rPr lang="en-US" dirty="0"/>
              <a:t>Guests</a:t>
            </a:r>
          </a:p>
        </p:txBody>
      </p:sp>
      <p:sp>
        <p:nvSpPr>
          <p:cNvPr id="14" name="TextBox 13">
            <a:extLst>
              <a:ext uri="{FF2B5EF4-FFF2-40B4-BE49-F238E27FC236}">
                <a16:creationId xmlns:a16="http://schemas.microsoft.com/office/drawing/2014/main" id="{B83FB3D3-9B99-42C5-9FB1-2327A3186669}"/>
              </a:ext>
            </a:extLst>
          </p:cNvPr>
          <p:cNvSpPr txBox="1"/>
          <p:nvPr/>
        </p:nvSpPr>
        <p:spPr>
          <a:xfrm>
            <a:off x="1828800" y="1296766"/>
            <a:ext cx="6858000" cy="4708981"/>
          </a:xfrm>
          <a:prstGeom prst="rect">
            <a:avLst/>
          </a:prstGeom>
          <a:noFill/>
        </p:spPr>
        <p:txBody>
          <a:bodyPr wrap="square" rtlCol="0">
            <a:spAutoFit/>
          </a:bodyPr>
          <a:lstStyle/>
          <a:p>
            <a:pPr marL="457200" indent="-457200">
              <a:buFont typeface="+mj-lt"/>
              <a:buAutoNum type="arabicPeriod"/>
            </a:pPr>
            <a:r>
              <a:rPr lang="en-US" sz="2000" b="1" dirty="0"/>
              <a:t>UNI</a:t>
            </a:r>
            <a:r>
              <a:rPr lang="en-US" sz="2000" dirty="0"/>
              <a:t> - Milan </a:t>
            </a:r>
            <a:r>
              <a:rPr lang="en-US" sz="2000" dirty="0" err="1"/>
              <a:t>Gocić</a:t>
            </a:r>
            <a:endParaRPr lang="en-US" sz="2000" dirty="0"/>
          </a:p>
          <a:p>
            <a:pPr marL="457200" indent="-457200">
              <a:buFont typeface="+mj-lt"/>
              <a:buAutoNum type="arabicPeriod"/>
            </a:pPr>
            <a:r>
              <a:rPr lang="en-US" sz="2000" b="1" dirty="0"/>
              <a:t>UNI</a:t>
            </a:r>
            <a:r>
              <a:rPr lang="en-US" sz="2000" dirty="0"/>
              <a:t> - </a:t>
            </a:r>
            <a:r>
              <a:rPr lang="en-US" sz="2000" dirty="0" err="1"/>
              <a:t>Slaviša</a:t>
            </a:r>
            <a:r>
              <a:rPr lang="en-US" sz="2000" dirty="0"/>
              <a:t> </a:t>
            </a:r>
            <a:r>
              <a:rPr lang="en-US" sz="2000" dirty="0" err="1"/>
              <a:t>Tajković</a:t>
            </a:r>
            <a:endParaRPr lang="nb-NO" sz="2000" dirty="0">
              <a:latin typeface="Calibri" panose="020F0502020204030204" pitchFamily="34" charset="0"/>
              <a:ea typeface="Calibri" panose="020F0502020204030204" pitchFamily="34" charset="0"/>
              <a:cs typeface="Times New Roman" panose="02020603050405020304" pitchFamily="18" charset="0"/>
            </a:endParaRPr>
          </a:p>
          <a:p>
            <a:pPr marL="457200" indent="-457200">
              <a:buFont typeface="+mj-lt"/>
              <a:buAutoNum type="arabicPeriod"/>
            </a:pPr>
            <a:r>
              <a:rPr lang="en-US" sz="2000" b="1" dirty="0"/>
              <a:t>UNI</a:t>
            </a:r>
            <a:r>
              <a:rPr lang="en-US" sz="2000" dirty="0"/>
              <a:t> - </a:t>
            </a:r>
            <a:r>
              <a:rPr lang="en-US" sz="2000" dirty="0" err="1"/>
              <a:t>Mladen</a:t>
            </a:r>
            <a:r>
              <a:rPr lang="en-US" sz="2000" dirty="0"/>
              <a:t> </a:t>
            </a:r>
            <a:r>
              <a:rPr lang="en-US" sz="2000" dirty="0" err="1"/>
              <a:t>Milanović</a:t>
            </a:r>
            <a:endParaRPr lang="en-US" sz="2000" dirty="0"/>
          </a:p>
          <a:p>
            <a:pPr marL="457200" indent="-457200">
              <a:buFont typeface="+mj-lt"/>
              <a:buAutoNum type="arabicPeriod"/>
            </a:pPr>
            <a:r>
              <a:rPr lang="en-US" sz="2000" b="1" dirty="0"/>
              <a:t>UNS</a:t>
            </a:r>
            <a:r>
              <a:rPr lang="en-US" sz="2000" dirty="0"/>
              <a:t> - Igor </a:t>
            </a:r>
            <a:r>
              <a:rPr lang="en-US" sz="2000" dirty="0" err="1"/>
              <a:t>Peško</a:t>
            </a:r>
            <a:endParaRPr lang="nb-NO" sz="2000" dirty="0">
              <a:latin typeface="Calibri" panose="020F0502020204030204" pitchFamily="34" charset="0"/>
              <a:ea typeface="Calibri" panose="020F0502020204030204" pitchFamily="34" charset="0"/>
              <a:cs typeface="Times New Roman" panose="02020603050405020304" pitchFamily="18" charset="0"/>
            </a:endParaRPr>
          </a:p>
          <a:p>
            <a:pPr marL="457200" indent="-457200">
              <a:buFont typeface="+mj-lt"/>
              <a:buAutoNum type="arabicPeriod"/>
            </a:pPr>
            <a:r>
              <a:rPr lang="en-US" sz="2000" b="1" dirty="0"/>
              <a:t>UNS</a:t>
            </a:r>
            <a:r>
              <a:rPr lang="en-US" sz="2000" dirty="0"/>
              <a:t> - Vesna </a:t>
            </a:r>
            <a:r>
              <a:rPr lang="en-US" sz="2000" dirty="0" err="1"/>
              <a:t>Mašulović</a:t>
            </a:r>
            <a:endParaRPr lang="en-US" sz="2000" dirty="0"/>
          </a:p>
          <a:p>
            <a:pPr marL="457200" indent="-457200">
              <a:buFont typeface="+mj-lt"/>
              <a:buAutoNum type="arabicPeriod"/>
            </a:pPr>
            <a:r>
              <a:rPr lang="en-US" sz="2000" b="1" dirty="0"/>
              <a:t>UNSA</a:t>
            </a:r>
            <a:r>
              <a:rPr lang="en-US" sz="2000" dirty="0"/>
              <a:t> - </a:t>
            </a:r>
            <a:r>
              <a:rPr lang="en-US" sz="2000" dirty="0" err="1"/>
              <a:t>Emina</a:t>
            </a:r>
            <a:r>
              <a:rPr lang="en-US" sz="2000" dirty="0"/>
              <a:t> </a:t>
            </a:r>
            <a:r>
              <a:rPr lang="en-US" sz="2000" dirty="0" err="1"/>
              <a:t>Hadžić</a:t>
            </a:r>
            <a:r>
              <a:rPr lang="en-US" sz="2000" dirty="0"/>
              <a:t> – accommodation at NMBU</a:t>
            </a:r>
          </a:p>
          <a:p>
            <a:pPr marL="457200" indent="-457200">
              <a:buFont typeface="+mj-lt"/>
              <a:buAutoNum type="arabicPeriod"/>
            </a:pPr>
            <a:r>
              <a:rPr lang="en-US" sz="2000" b="1" dirty="0"/>
              <a:t>UNSA</a:t>
            </a:r>
            <a:r>
              <a:rPr lang="en-US" sz="2000" dirty="0"/>
              <a:t> - </a:t>
            </a:r>
            <a:r>
              <a:rPr lang="en-US" sz="2000" dirty="0" err="1"/>
              <a:t>Suvada</a:t>
            </a:r>
            <a:r>
              <a:rPr lang="en-US" sz="2000" dirty="0"/>
              <a:t> </a:t>
            </a:r>
            <a:r>
              <a:rPr lang="en-US" sz="2000" dirty="0" err="1"/>
              <a:t>Jusić</a:t>
            </a:r>
            <a:r>
              <a:rPr lang="en-US" sz="2000" dirty="0"/>
              <a:t> – accommodation at NMBU</a:t>
            </a:r>
            <a:endParaRPr lang="nb-NO" sz="2000" dirty="0">
              <a:latin typeface="Calibri" panose="020F0502020204030204" pitchFamily="34" charset="0"/>
              <a:ea typeface="Calibri" panose="020F0502020204030204" pitchFamily="34" charset="0"/>
              <a:cs typeface="Times New Roman" panose="02020603050405020304" pitchFamily="18" charset="0"/>
            </a:endParaRPr>
          </a:p>
          <a:p>
            <a:pPr marL="457200" indent="-457200">
              <a:buFont typeface="+mj-lt"/>
              <a:buAutoNum type="arabicPeriod"/>
            </a:pPr>
            <a:r>
              <a:rPr lang="en-US" sz="2000" b="1" dirty="0"/>
              <a:t>UNMO</a:t>
            </a:r>
            <a:r>
              <a:rPr lang="en-US" sz="2000" dirty="0"/>
              <a:t> - Marko </a:t>
            </a:r>
            <a:r>
              <a:rPr lang="en-US" sz="2000" dirty="0" err="1"/>
              <a:t>Ćećez</a:t>
            </a:r>
            <a:endParaRPr lang="nb-NO" sz="20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marL="457200" indent="-457200">
              <a:buFont typeface="+mj-lt"/>
              <a:buAutoNum type="arabicPeriod"/>
            </a:pPr>
            <a:r>
              <a:rPr lang="en-US" sz="2000" b="1" dirty="0"/>
              <a:t>UNMO</a:t>
            </a:r>
            <a:r>
              <a:rPr lang="en-US" sz="2000" dirty="0"/>
              <a:t> - </a:t>
            </a:r>
            <a:r>
              <a:rPr lang="en-US" sz="2000" dirty="0" err="1"/>
              <a:t>Merima</a:t>
            </a:r>
            <a:r>
              <a:rPr lang="en-US" sz="2000" dirty="0"/>
              <a:t> </a:t>
            </a:r>
            <a:r>
              <a:rPr lang="en-US" sz="2000" dirty="0" err="1"/>
              <a:t>Šahinagić-Isović</a:t>
            </a:r>
            <a:endParaRPr lang="nb-NO" sz="2000" dirty="0">
              <a:latin typeface="Calibri" panose="020F0502020204030204" pitchFamily="34" charset="0"/>
              <a:ea typeface="Calibri" panose="020F0502020204030204" pitchFamily="34" charset="0"/>
              <a:cs typeface="Times New Roman" panose="02020603050405020304" pitchFamily="18" charset="0"/>
            </a:endParaRPr>
          </a:p>
          <a:p>
            <a:pPr marL="457200" indent="-457200">
              <a:buFont typeface="+mj-lt"/>
              <a:buAutoNum type="arabicPeriod"/>
            </a:pPr>
            <a:r>
              <a:rPr lang="en-US" sz="2000" b="1" dirty="0"/>
              <a:t>UPKM</a:t>
            </a:r>
            <a:r>
              <a:rPr lang="en-US" sz="2000" dirty="0"/>
              <a:t> - </a:t>
            </a:r>
            <a:r>
              <a:rPr lang="en-US" sz="2000" dirty="0" err="1"/>
              <a:t>Đurica</a:t>
            </a:r>
            <a:r>
              <a:rPr lang="en-US" sz="2000" dirty="0"/>
              <a:t> </a:t>
            </a:r>
            <a:r>
              <a:rPr lang="en-US" sz="2000" dirty="0" err="1"/>
              <a:t>Marković</a:t>
            </a:r>
            <a:endParaRPr lang="nb-NO" sz="2000" dirty="0">
              <a:latin typeface="Calibri" panose="020F0502020204030204" pitchFamily="34" charset="0"/>
              <a:ea typeface="Calibri" panose="020F0502020204030204" pitchFamily="34" charset="0"/>
              <a:cs typeface="Times New Roman" panose="02020603050405020304" pitchFamily="18" charset="0"/>
            </a:endParaRPr>
          </a:p>
          <a:p>
            <a:pPr marL="457200" indent="-457200">
              <a:buFont typeface="+mj-lt"/>
              <a:buAutoNum type="arabicPeriod"/>
            </a:pPr>
            <a:r>
              <a:rPr lang="en-US" sz="2000" b="1" dirty="0"/>
              <a:t>UPKM</a:t>
            </a:r>
            <a:r>
              <a:rPr lang="en-US" sz="2000" dirty="0"/>
              <a:t> - </a:t>
            </a:r>
            <a:r>
              <a:rPr lang="en-US" sz="2000" dirty="0" err="1"/>
              <a:t>Saja</a:t>
            </a:r>
            <a:r>
              <a:rPr lang="en-US" sz="2000" dirty="0"/>
              <a:t> </a:t>
            </a:r>
            <a:r>
              <a:rPr lang="en-US" sz="2000" dirty="0" err="1"/>
              <a:t>Kosanović</a:t>
            </a:r>
            <a:endParaRPr lang="nb-NO" sz="2000" dirty="0">
              <a:latin typeface="Calibri" panose="020F0502020204030204" pitchFamily="34" charset="0"/>
              <a:ea typeface="Calibri" panose="020F0502020204030204" pitchFamily="34" charset="0"/>
              <a:cs typeface="Times New Roman" panose="02020603050405020304" pitchFamily="18" charset="0"/>
            </a:endParaRPr>
          </a:p>
          <a:p>
            <a:pPr marL="457200" indent="-457200">
              <a:buFont typeface="+mj-lt"/>
              <a:buAutoNum type="arabicPeriod"/>
            </a:pPr>
            <a:r>
              <a:rPr lang="en-US" sz="2000" b="1" dirty="0"/>
              <a:t>TCASU</a:t>
            </a:r>
            <a:r>
              <a:rPr lang="en-US" sz="2000" dirty="0"/>
              <a:t> - </a:t>
            </a:r>
            <a:r>
              <a:rPr lang="en-US" sz="2000" dirty="0" err="1"/>
              <a:t>Predrag</a:t>
            </a:r>
            <a:r>
              <a:rPr lang="en-US" sz="2000" dirty="0"/>
              <a:t> </a:t>
            </a:r>
            <a:r>
              <a:rPr lang="en-US" sz="2000" dirty="0" err="1"/>
              <a:t>Ralević</a:t>
            </a:r>
            <a:endParaRPr lang="nb-NO" sz="2000" dirty="0">
              <a:latin typeface="Calibri" panose="020F0502020204030204" pitchFamily="34" charset="0"/>
              <a:ea typeface="Calibri" panose="020F0502020204030204" pitchFamily="34" charset="0"/>
              <a:cs typeface="Times New Roman" panose="02020603050405020304" pitchFamily="18" charset="0"/>
            </a:endParaRPr>
          </a:p>
          <a:p>
            <a:pPr marL="457200" indent="-457200">
              <a:buFont typeface="+mj-lt"/>
              <a:buAutoNum type="arabicPeriod"/>
            </a:pPr>
            <a:r>
              <a:rPr lang="en-US" sz="2000" b="1" dirty="0"/>
              <a:t>UoM</a:t>
            </a:r>
            <a:r>
              <a:rPr lang="en-US" sz="2000" dirty="0"/>
              <a:t> Goran </a:t>
            </a:r>
            <a:r>
              <a:rPr lang="en-US" sz="2000" dirty="0" err="1"/>
              <a:t>Sekulić</a:t>
            </a:r>
            <a:endParaRPr lang="en-US" sz="2000" dirty="0"/>
          </a:p>
          <a:p>
            <a:pPr marL="457200" indent="-457200">
              <a:buFont typeface="+mj-lt"/>
              <a:buAutoNum type="arabicPeriod"/>
            </a:pPr>
            <a:r>
              <a:rPr lang="en-US" sz="2000" b="1" dirty="0"/>
              <a:t>UoM</a:t>
            </a:r>
            <a:r>
              <a:rPr lang="en-US" sz="2000" dirty="0"/>
              <a:t> - Ivana </a:t>
            </a:r>
            <a:r>
              <a:rPr lang="en-US" sz="2000" dirty="0" err="1"/>
              <a:t>Ćipranić</a:t>
            </a:r>
            <a:endParaRPr lang="en-US" sz="2000" dirty="0"/>
          </a:p>
          <a:p>
            <a:pPr marL="457200" indent="-457200">
              <a:buFont typeface="+mj-lt"/>
              <a:buAutoNum type="arabicPeriod"/>
            </a:pPr>
            <a:r>
              <a:rPr lang="en-US" sz="2000" dirty="0"/>
              <a:t>???</a:t>
            </a:r>
          </a:p>
        </p:txBody>
      </p:sp>
      <p:sp>
        <p:nvSpPr>
          <p:cNvPr id="2" name="TextBox 1">
            <a:extLst>
              <a:ext uri="{FF2B5EF4-FFF2-40B4-BE49-F238E27FC236}">
                <a16:creationId xmlns:a16="http://schemas.microsoft.com/office/drawing/2014/main" id="{87996D52-326E-4199-82B5-CB0727D294F2}"/>
              </a:ext>
            </a:extLst>
          </p:cNvPr>
          <p:cNvSpPr txBox="1"/>
          <p:nvPr/>
        </p:nvSpPr>
        <p:spPr>
          <a:xfrm>
            <a:off x="5257800" y="4976459"/>
            <a:ext cx="3730252" cy="584775"/>
          </a:xfrm>
          <a:prstGeom prst="rect">
            <a:avLst/>
          </a:prstGeom>
          <a:noFill/>
        </p:spPr>
        <p:txBody>
          <a:bodyPr wrap="none" rtlCol="0">
            <a:spAutoFit/>
          </a:bodyPr>
          <a:lstStyle/>
          <a:p>
            <a:r>
              <a:rPr lang="en-US" sz="3200" b="1" dirty="0"/>
              <a:t>Subject preferences?</a:t>
            </a:r>
            <a:endParaRPr lang="en-GB" sz="3200" b="1" dirty="0"/>
          </a:p>
        </p:txBody>
      </p:sp>
    </p:spTree>
    <p:extLst>
      <p:ext uri="{BB962C8B-B14F-4D97-AF65-F5344CB8AC3E}">
        <p14:creationId xmlns:p14="http://schemas.microsoft.com/office/powerpoint/2010/main" val="32015328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management </a:t>
            </a:r>
          </a:p>
          <a:p>
            <a:r>
              <a:rPr lang="en-US" sz="1600" dirty="0">
                <a:solidFill>
                  <a:schemeClr val="bg1"/>
                </a:solidFill>
              </a:rPr>
              <a:t>for 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pic>
        <p:nvPicPr>
          <p:cNvPr id="13" name="Picture 12">
            <a:extLst>
              <a:ext uri="{FF2B5EF4-FFF2-40B4-BE49-F238E27FC236}">
                <a16:creationId xmlns:a16="http://schemas.microsoft.com/office/drawing/2014/main" id="{9873EDC2-A47B-4C86-9277-58F50E3984A0}"/>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2872382" y="547800"/>
            <a:ext cx="2690218" cy="900000"/>
          </a:xfrm>
          <a:prstGeom prst="rect">
            <a:avLst/>
          </a:prstGeom>
        </p:spPr>
      </p:pic>
      <p:pic>
        <p:nvPicPr>
          <p:cNvPr id="15" name="Picture 14">
            <a:extLst>
              <a:ext uri="{FF2B5EF4-FFF2-40B4-BE49-F238E27FC236}">
                <a16:creationId xmlns:a16="http://schemas.microsoft.com/office/drawing/2014/main" id="{A55722BE-CA96-4A54-9D76-E528120DE845}"/>
              </a:ext>
            </a:extLst>
          </p:cNvPr>
          <p:cNvPicPr>
            <a:picLocks noChangeAspect="1"/>
          </p:cNvPicPr>
          <p:nvPr/>
        </p:nvPicPr>
        <p:blipFill>
          <a:blip r:embed="rId7"/>
          <a:stretch>
            <a:fillRect/>
          </a:stretch>
        </p:blipFill>
        <p:spPr>
          <a:xfrm>
            <a:off x="0" y="1600200"/>
            <a:ext cx="9144000" cy="4419600"/>
          </a:xfrm>
          <a:prstGeom prst="rect">
            <a:avLst/>
          </a:prstGeom>
        </p:spPr>
      </p:pic>
    </p:spTree>
    <p:extLst>
      <p:ext uri="{BB962C8B-B14F-4D97-AF65-F5344CB8AC3E}">
        <p14:creationId xmlns:p14="http://schemas.microsoft.com/office/powerpoint/2010/main" val="5641262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5C958-1177-4FEB-A222-AF2D86C04E2A}"/>
              </a:ext>
            </a:extLst>
          </p:cNvPr>
          <p:cNvSpPr>
            <a:spLocks noGrp="1"/>
          </p:cNvSpPr>
          <p:nvPr>
            <p:ph type="title"/>
          </p:nvPr>
        </p:nvSpPr>
        <p:spPr/>
        <p:txBody>
          <a:bodyPr/>
          <a:lstStyle/>
          <a:p>
            <a:r>
              <a:rPr lang="en-US" dirty="0"/>
              <a:t>Program format</a:t>
            </a:r>
            <a:endParaRPr lang="en-GB" dirty="0"/>
          </a:p>
        </p:txBody>
      </p:sp>
      <p:sp>
        <p:nvSpPr>
          <p:cNvPr id="3" name="Content Placeholder 2">
            <a:extLst>
              <a:ext uri="{FF2B5EF4-FFF2-40B4-BE49-F238E27FC236}">
                <a16:creationId xmlns:a16="http://schemas.microsoft.com/office/drawing/2014/main" id="{8C66DA65-A198-4640-8D0E-F9D69873026D}"/>
              </a:ext>
            </a:extLst>
          </p:cNvPr>
          <p:cNvSpPr>
            <a:spLocks noGrp="1"/>
          </p:cNvSpPr>
          <p:nvPr>
            <p:ph idx="1"/>
          </p:nvPr>
        </p:nvSpPr>
        <p:spPr>
          <a:xfrm>
            <a:off x="457200" y="1828800"/>
            <a:ext cx="8229600" cy="4297363"/>
          </a:xfrm>
        </p:spPr>
        <p:txBody>
          <a:bodyPr>
            <a:normAutofit/>
          </a:bodyPr>
          <a:lstStyle/>
          <a:p>
            <a:pPr marL="0" indent="0" algn="ctr">
              <a:buNone/>
            </a:pPr>
            <a:r>
              <a:rPr lang="en-US" sz="3600" dirty="0"/>
              <a:t>International Water Summer School 2019</a:t>
            </a:r>
          </a:p>
          <a:p>
            <a:pPr marL="0" indent="0" algn="ctr">
              <a:buNone/>
            </a:pPr>
            <a:r>
              <a:rPr lang="en-US" sz="3600" dirty="0"/>
              <a:t>+</a:t>
            </a:r>
          </a:p>
          <a:p>
            <a:pPr marL="0" indent="0" algn="ctr">
              <a:buNone/>
            </a:pPr>
            <a:r>
              <a:rPr lang="en-US" sz="3600" dirty="0"/>
              <a:t>Oslo – European Green Capital 2019</a:t>
            </a:r>
          </a:p>
          <a:p>
            <a:pPr marL="0" indent="0" algn="ctr">
              <a:buNone/>
            </a:pPr>
            <a:r>
              <a:rPr lang="en-US" sz="3600" dirty="0"/>
              <a:t>+</a:t>
            </a:r>
          </a:p>
          <a:p>
            <a:pPr marL="0" indent="0" algn="ctr">
              <a:buNone/>
            </a:pPr>
            <a:r>
              <a:rPr lang="en-US" sz="3600" dirty="0"/>
              <a:t>European Water Association Conference</a:t>
            </a:r>
            <a:endParaRPr lang="en-GB" sz="3600" dirty="0"/>
          </a:p>
        </p:txBody>
      </p:sp>
    </p:spTree>
    <p:extLst>
      <p:ext uri="{BB962C8B-B14F-4D97-AF65-F5344CB8AC3E}">
        <p14:creationId xmlns:p14="http://schemas.microsoft.com/office/powerpoint/2010/main" val="1664378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5EE66D1-2B01-4364-83E8-0D9EE853370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368" y="1367579"/>
            <a:ext cx="9145367" cy="4957021"/>
          </a:xfrm>
          <a:prstGeom prst="rect">
            <a:avLst/>
          </a:prstGeom>
        </p:spPr>
      </p:pic>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a:blip r:embed="rId4" cstate="print">
            <a:extLst>
              <a:ext uri="{28A0092B-C50C-407E-A947-70E740481C1C}">
                <a14:useLocalDpi xmlns:a14="http://schemas.microsoft.com/office/drawing/2010/main"/>
              </a:ext>
            </a:extLst>
          </a:blip>
          <a:stretch>
            <a:fillRect/>
          </a:stretch>
        </p:blipFill>
        <p:spPr>
          <a:xfrm>
            <a:off x="533401" y="104570"/>
            <a:ext cx="1743324" cy="423940"/>
          </a:xfrm>
        </p:spPr>
      </p:pic>
      <p:pic>
        <p:nvPicPr>
          <p:cNvPr id="6" name="Picture 5"/>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management </a:t>
            </a:r>
          </a:p>
          <a:p>
            <a:r>
              <a:rPr lang="en-US" sz="1600" dirty="0">
                <a:solidFill>
                  <a:schemeClr val="bg1"/>
                </a:solidFill>
              </a:rPr>
              <a:t>for 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12" name="Title 3">
            <a:extLst>
              <a:ext uri="{FF2B5EF4-FFF2-40B4-BE49-F238E27FC236}">
                <a16:creationId xmlns:a16="http://schemas.microsoft.com/office/drawing/2014/main" id="{79C6E1E0-9208-4B71-904C-2A77186B798B}"/>
              </a:ext>
            </a:extLst>
          </p:cNvPr>
          <p:cNvSpPr>
            <a:spLocks noGrp="1"/>
          </p:cNvSpPr>
          <p:nvPr>
            <p:ph type="title"/>
          </p:nvPr>
        </p:nvSpPr>
        <p:spPr>
          <a:xfrm>
            <a:off x="0" y="545093"/>
            <a:ext cx="9145368" cy="826507"/>
          </a:xfrm>
        </p:spPr>
        <p:txBody>
          <a:bodyPr>
            <a:noAutofit/>
          </a:bodyPr>
          <a:lstStyle/>
          <a:p>
            <a:r>
              <a:rPr lang="en-US" sz="2800" dirty="0"/>
              <a:t>International Water Summer School – every year since 2012</a:t>
            </a:r>
            <a:endParaRPr lang="en-GB" sz="2800" dirty="0"/>
          </a:p>
        </p:txBody>
      </p:sp>
      <p:sp>
        <p:nvSpPr>
          <p:cNvPr id="3" name="TextBox 2">
            <a:extLst>
              <a:ext uri="{FF2B5EF4-FFF2-40B4-BE49-F238E27FC236}">
                <a16:creationId xmlns:a16="http://schemas.microsoft.com/office/drawing/2014/main" id="{E7C4D73B-7AAE-47DA-AFF3-5B2A8D26AECB}"/>
              </a:ext>
            </a:extLst>
          </p:cNvPr>
          <p:cNvSpPr txBox="1"/>
          <p:nvPr/>
        </p:nvSpPr>
        <p:spPr>
          <a:xfrm>
            <a:off x="2536866" y="1176278"/>
            <a:ext cx="4854534" cy="2862322"/>
          </a:xfrm>
          <a:prstGeom prst="rect">
            <a:avLst/>
          </a:prstGeom>
          <a:noFill/>
        </p:spPr>
        <p:txBody>
          <a:bodyPr wrap="none" rtlCol="0">
            <a:spAutoFit/>
          </a:bodyPr>
          <a:lstStyle/>
          <a:p>
            <a:r>
              <a:rPr lang="en-US" dirty="0"/>
              <a:t>IWSS 2019: 60 participants from 14 countries</a:t>
            </a:r>
          </a:p>
          <a:p>
            <a:pPr marL="446088" indent="-285750">
              <a:buFont typeface="Arial" panose="020B0604020202020204" pitchFamily="34" charset="0"/>
              <a:buChar char="•"/>
            </a:pPr>
            <a:r>
              <a:rPr lang="en-US" dirty="0"/>
              <a:t>Africa: South Sudan, Uganda, Kenya, Ethiopia</a:t>
            </a:r>
          </a:p>
          <a:p>
            <a:pPr marL="446088" indent="-285750">
              <a:buFont typeface="Arial" panose="020B0604020202020204" pitchFamily="34" charset="0"/>
              <a:buChar char="•"/>
            </a:pPr>
            <a:r>
              <a:rPr lang="en-US" dirty="0"/>
              <a:t>South Asia: Sri Lanka, Cambodia, Bangladesh</a:t>
            </a:r>
          </a:p>
          <a:p>
            <a:pPr marL="446088" indent="-285750">
              <a:buFont typeface="Arial" panose="020B0604020202020204" pitchFamily="34" charset="0"/>
              <a:buChar char="•"/>
            </a:pPr>
            <a:r>
              <a:rPr lang="en-US" dirty="0"/>
              <a:t>Central Asia: Tajikistan, Kazakhstan</a:t>
            </a:r>
          </a:p>
          <a:p>
            <a:pPr marL="446088" indent="-285750">
              <a:buFont typeface="Arial" panose="020B0604020202020204" pitchFamily="34" charset="0"/>
              <a:buChar char="•"/>
            </a:pPr>
            <a:r>
              <a:rPr lang="en-US" dirty="0"/>
              <a:t>Eastern Europe: Ukraine, Moldova, Belarus</a:t>
            </a:r>
          </a:p>
          <a:p>
            <a:pPr marL="446088" indent="-285750">
              <a:buFont typeface="Arial" panose="020B0604020202020204" pitchFamily="34" charset="0"/>
              <a:buChar char="•"/>
            </a:pPr>
            <a:r>
              <a:rPr lang="en-US" dirty="0"/>
              <a:t>North America: Canada, USA</a:t>
            </a:r>
          </a:p>
          <a:p>
            <a:pPr marL="446088" indent="-285750">
              <a:buFont typeface="Arial" panose="020B0604020202020204" pitchFamily="34" charset="0"/>
              <a:buChar char="•"/>
            </a:pPr>
            <a:endParaRPr lang="en-US" dirty="0"/>
          </a:p>
          <a:p>
            <a:pPr marL="446088" indent="-285750">
              <a:buFont typeface="Arial" panose="020B0604020202020204" pitchFamily="34" charset="0"/>
              <a:buChar char="•"/>
            </a:pPr>
            <a:endParaRPr lang="en-US" dirty="0"/>
          </a:p>
          <a:p>
            <a:endParaRPr lang="en-US" dirty="0"/>
          </a:p>
          <a:p>
            <a:endParaRPr lang="en-GB" dirty="0"/>
          </a:p>
        </p:txBody>
      </p:sp>
      <p:pic>
        <p:nvPicPr>
          <p:cNvPr id="5" name="Picture 4">
            <a:extLst>
              <a:ext uri="{FF2B5EF4-FFF2-40B4-BE49-F238E27FC236}">
                <a16:creationId xmlns:a16="http://schemas.microsoft.com/office/drawing/2014/main" id="{6C4FF4CF-867C-4A35-8D8E-F1C6C261020D}"/>
              </a:ext>
            </a:extLst>
          </p:cNvPr>
          <p:cNvPicPr>
            <a:picLocks noChangeAspect="1"/>
          </p:cNvPicPr>
          <p:nvPr/>
        </p:nvPicPr>
        <p:blipFill>
          <a:blip r:embed="rId7"/>
          <a:stretch>
            <a:fillRect/>
          </a:stretch>
        </p:blipFill>
        <p:spPr>
          <a:xfrm>
            <a:off x="-4482" y="5588717"/>
            <a:ext cx="9144000" cy="684508"/>
          </a:xfrm>
          <a:prstGeom prst="rect">
            <a:avLst/>
          </a:prstGeom>
        </p:spPr>
      </p:pic>
    </p:spTree>
    <p:extLst>
      <p:ext uri="{BB962C8B-B14F-4D97-AF65-F5344CB8AC3E}">
        <p14:creationId xmlns:p14="http://schemas.microsoft.com/office/powerpoint/2010/main" val="24766743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2C4D97-8EDA-439B-AB08-E6E38C9A4D30}"/>
              </a:ext>
            </a:extLst>
          </p:cNvPr>
          <p:cNvSpPr>
            <a:spLocks noGrp="1"/>
          </p:cNvSpPr>
          <p:nvPr>
            <p:ph type="title"/>
          </p:nvPr>
        </p:nvSpPr>
        <p:spPr/>
        <p:txBody>
          <a:bodyPr/>
          <a:lstStyle/>
          <a:p>
            <a:r>
              <a:rPr lang="en-US" dirty="0"/>
              <a:t>Objective 1</a:t>
            </a:r>
            <a:endParaRPr lang="en-GB" dirty="0"/>
          </a:p>
        </p:txBody>
      </p:sp>
      <p:sp>
        <p:nvSpPr>
          <p:cNvPr id="3" name="Content Placeholder 2">
            <a:extLst>
              <a:ext uri="{FF2B5EF4-FFF2-40B4-BE49-F238E27FC236}">
                <a16:creationId xmlns:a16="http://schemas.microsoft.com/office/drawing/2014/main" id="{9162DDF2-DD2E-48FF-B94D-9C5FA0547EB3}"/>
              </a:ext>
            </a:extLst>
          </p:cNvPr>
          <p:cNvSpPr>
            <a:spLocks noGrp="1"/>
          </p:cNvSpPr>
          <p:nvPr>
            <p:ph idx="1"/>
          </p:nvPr>
        </p:nvSpPr>
        <p:spPr/>
        <p:txBody>
          <a:bodyPr/>
          <a:lstStyle/>
          <a:p>
            <a:r>
              <a:rPr lang="en-US" dirty="0"/>
              <a:t>Practices of integration of students with various backgrounds into intensive WRM &amp; treatment course</a:t>
            </a:r>
          </a:p>
          <a:p>
            <a:r>
              <a:rPr lang="en-US" dirty="0"/>
              <a:t>Presentation of the </a:t>
            </a:r>
            <a:r>
              <a:rPr lang="en-US" b="1" dirty="0"/>
              <a:t>Water Harmony</a:t>
            </a:r>
            <a:r>
              <a:rPr lang="en-US" dirty="0"/>
              <a:t> concept</a:t>
            </a:r>
          </a:p>
          <a:p>
            <a:r>
              <a:rPr lang="en-US" dirty="0"/>
              <a:t>Reflective discussion – notes</a:t>
            </a:r>
          </a:p>
        </p:txBody>
      </p:sp>
    </p:spTree>
    <p:extLst>
      <p:ext uri="{BB962C8B-B14F-4D97-AF65-F5344CB8AC3E}">
        <p14:creationId xmlns:p14="http://schemas.microsoft.com/office/powerpoint/2010/main" val="15633143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management </a:t>
            </a:r>
          </a:p>
          <a:p>
            <a:r>
              <a:rPr lang="en-US" sz="1600" dirty="0">
                <a:solidFill>
                  <a:schemeClr val="bg1"/>
                </a:solidFill>
              </a:rPr>
              <a:t>for 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5" name="Title 4">
            <a:extLst>
              <a:ext uri="{FF2B5EF4-FFF2-40B4-BE49-F238E27FC236}">
                <a16:creationId xmlns:a16="http://schemas.microsoft.com/office/drawing/2014/main" id="{AB28A2C3-BBDD-44A6-8439-C82529AAE829}"/>
              </a:ext>
            </a:extLst>
          </p:cNvPr>
          <p:cNvSpPr>
            <a:spLocks noGrp="1"/>
          </p:cNvSpPr>
          <p:nvPr>
            <p:ph type="title"/>
          </p:nvPr>
        </p:nvSpPr>
        <p:spPr>
          <a:xfrm>
            <a:off x="0" y="818518"/>
            <a:ext cx="9144000" cy="1143000"/>
          </a:xfrm>
        </p:spPr>
        <p:txBody>
          <a:bodyPr>
            <a:normAutofit/>
          </a:bodyPr>
          <a:lstStyle/>
          <a:p>
            <a:r>
              <a:rPr lang="en-US" sz="4000" dirty="0"/>
              <a:t>Oslo European Green Capital 2019</a:t>
            </a:r>
          </a:p>
        </p:txBody>
      </p:sp>
      <p:pic>
        <p:nvPicPr>
          <p:cNvPr id="18" name="Picture 17">
            <a:extLst>
              <a:ext uri="{FF2B5EF4-FFF2-40B4-BE49-F238E27FC236}">
                <a16:creationId xmlns:a16="http://schemas.microsoft.com/office/drawing/2014/main" id="{CE6122A4-557B-43A4-B7B5-04945433F690}"/>
              </a:ext>
            </a:extLst>
          </p:cNvPr>
          <p:cNvPicPr>
            <a:picLocks noChangeAspect="1"/>
          </p:cNvPicPr>
          <p:nvPr/>
        </p:nvPicPr>
        <p:blipFill>
          <a:blip r:embed="rId6"/>
          <a:stretch>
            <a:fillRect/>
          </a:stretch>
        </p:blipFill>
        <p:spPr>
          <a:xfrm>
            <a:off x="145116" y="2016948"/>
            <a:ext cx="2905125" cy="2914650"/>
          </a:xfrm>
          <a:prstGeom prst="rect">
            <a:avLst/>
          </a:prstGeom>
        </p:spPr>
      </p:pic>
      <p:pic>
        <p:nvPicPr>
          <p:cNvPr id="2" name="Picture 1">
            <a:extLst>
              <a:ext uri="{FF2B5EF4-FFF2-40B4-BE49-F238E27FC236}">
                <a16:creationId xmlns:a16="http://schemas.microsoft.com/office/drawing/2014/main" id="{6D74BC32-F766-4DF7-B1D5-7DBE09116298}"/>
              </a:ext>
            </a:extLst>
          </p:cNvPr>
          <p:cNvPicPr>
            <a:picLocks noChangeAspect="1"/>
          </p:cNvPicPr>
          <p:nvPr/>
        </p:nvPicPr>
        <p:blipFill>
          <a:blip r:embed="rId7"/>
          <a:stretch>
            <a:fillRect/>
          </a:stretch>
        </p:blipFill>
        <p:spPr>
          <a:xfrm>
            <a:off x="3055119" y="1851292"/>
            <a:ext cx="5784081" cy="4244708"/>
          </a:xfrm>
          <a:prstGeom prst="rect">
            <a:avLst/>
          </a:prstGeom>
        </p:spPr>
      </p:pic>
    </p:spTree>
    <p:extLst>
      <p:ext uri="{BB962C8B-B14F-4D97-AF65-F5344CB8AC3E}">
        <p14:creationId xmlns:p14="http://schemas.microsoft.com/office/powerpoint/2010/main" val="6401574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management </a:t>
            </a:r>
          </a:p>
          <a:p>
            <a:r>
              <a:rPr lang="en-US" sz="1600" dirty="0">
                <a:solidFill>
                  <a:schemeClr val="bg1"/>
                </a:solidFill>
              </a:rPr>
              <a:t>for 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5" name="Title 4">
            <a:extLst>
              <a:ext uri="{FF2B5EF4-FFF2-40B4-BE49-F238E27FC236}">
                <a16:creationId xmlns:a16="http://schemas.microsoft.com/office/drawing/2014/main" id="{AB28A2C3-BBDD-44A6-8439-C82529AAE829}"/>
              </a:ext>
            </a:extLst>
          </p:cNvPr>
          <p:cNvSpPr>
            <a:spLocks noGrp="1"/>
          </p:cNvSpPr>
          <p:nvPr>
            <p:ph type="title"/>
          </p:nvPr>
        </p:nvSpPr>
        <p:spPr>
          <a:xfrm>
            <a:off x="0" y="990600"/>
            <a:ext cx="9144000" cy="1143000"/>
          </a:xfrm>
        </p:spPr>
        <p:txBody>
          <a:bodyPr>
            <a:normAutofit/>
          </a:bodyPr>
          <a:lstStyle/>
          <a:p>
            <a:r>
              <a:rPr lang="en-US" sz="4000" dirty="0"/>
              <a:t>Oslo European Green Capital 2019</a:t>
            </a:r>
          </a:p>
        </p:txBody>
      </p:sp>
      <p:pic>
        <p:nvPicPr>
          <p:cNvPr id="3" name="Picture 2">
            <a:extLst>
              <a:ext uri="{FF2B5EF4-FFF2-40B4-BE49-F238E27FC236}">
                <a16:creationId xmlns:a16="http://schemas.microsoft.com/office/drawing/2014/main" id="{6C273BAE-DA50-4269-A0FB-2AFA11573E90}"/>
              </a:ext>
            </a:extLst>
          </p:cNvPr>
          <p:cNvPicPr>
            <a:picLocks noChangeAspect="1"/>
          </p:cNvPicPr>
          <p:nvPr/>
        </p:nvPicPr>
        <p:blipFill>
          <a:blip r:embed="rId6"/>
          <a:stretch>
            <a:fillRect/>
          </a:stretch>
        </p:blipFill>
        <p:spPr>
          <a:xfrm>
            <a:off x="1203635" y="2595655"/>
            <a:ext cx="5882965" cy="2355577"/>
          </a:xfrm>
          <a:prstGeom prst="rect">
            <a:avLst/>
          </a:prstGeom>
        </p:spPr>
      </p:pic>
    </p:spTree>
    <p:extLst>
      <p:ext uri="{BB962C8B-B14F-4D97-AF65-F5344CB8AC3E}">
        <p14:creationId xmlns:p14="http://schemas.microsoft.com/office/powerpoint/2010/main" val="12967621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management </a:t>
            </a:r>
          </a:p>
          <a:p>
            <a:r>
              <a:rPr lang="en-US" sz="1600" dirty="0">
                <a:solidFill>
                  <a:schemeClr val="bg1"/>
                </a:solidFill>
              </a:rPr>
              <a:t>for 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5" name="Title 4">
            <a:extLst>
              <a:ext uri="{FF2B5EF4-FFF2-40B4-BE49-F238E27FC236}">
                <a16:creationId xmlns:a16="http://schemas.microsoft.com/office/drawing/2014/main" id="{AB28A2C3-BBDD-44A6-8439-C82529AAE829}"/>
              </a:ext>
            </a:extLst>
          </p:cNvPr>
          <p:cNvSpPr>
            <a:spLocks noGrp="1"/>
          </p:cNvSpPr>
          <p:nvPr>
            <p:ph type="title"/>
          </p:nvPr>
        </p:nvSpPr>
        <p:spPr>
          <a:xfrm>
            <a:off x="0" y="646156"/>
            <a:ext cx="9144000" cy="1143000"/>
          </a:xfrm>
        </p:spPr>
        <p:txBody>
          <a:bodyPr>
            <a:normAutofit/>
          </a:bodyPr>
          <a:lstStyle/>
          <a:p>
            <a:r>
              <a:rPr lang="en-US" sz="4000" dirty="0"/>
              <a:t>Oslo European Green Capital 2019</a:t>
            </a:r>
          </a:p>
        </p:txBody>
      </p:sp>
      <p:pic>
        <p:nvPicPr>
          <p:cNvPr id="13" name="Picture 12">
            <a:extLst>
              <a:ext uri="{FF2B5EF4-FFF2-40B4-BE49-F238E27FC236}">
                <a16:creationId xmlns:a16="http://schemas.microsoft.com/office/drawing/2014/main" id="{83191241-6979-4453-8E6C-74C4FE82273C}"/>
              </a:ext>
            </a:extLst>
          </p:cNvPr>
          <p:cNvPicPr>
            <a:picLocks noChangeAspect="1"/>
          </p:cNvPicPr>
          <p:nvPr/>
        </p:nvPicPr>
        <p:blipFill>
          <a:blip r:embed="rId6"/>
          <a:stretch>
            <a:fillRect/>
          </a:stretch>
        </p:blipFill>
        <p:spPr>
          <a:xfrm>
            <a:off x="0" y="1913729"/>
            <a:ext cx="9144000" cy="3726143"/>
          </a:xfrm>
          <a:prstGeom prst="rect">
            <a:avLst/>
          </a:prstGeom>
        </p:spPr>
      </p:pic>
    </p:spTree>
    <p:extLst>
      <p:ext uri="{BB962C8B-B14F-4D97-AF65-F5344CB8AC3E}">
        <p14:creationId xmlns:p14="http://schemas.microsoft.com/office/powerpoint/2010/main" val="13828162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management </a:t>
            </a:r>
          </a:p>
          <a:p>
            <a:r>
              <a:rPr lang="en-US" sz="1600" dirty="0">
                <a:solidFill>
                  <a:schemeClr val="bg1"/>
                </a:solidFill>
              </a:rPr>
              <a:t>for 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5" name="Title 4">
            <a:extLst>
              <a:ext uri="{FF2B5EF4-FFF2-40B4-BE49-F238E27FC236}">
                <a16:creationId xmlns:a16="http://schemas.microsoft.com/office/drawing/2014/main" id="{AB28A2C3-BBDD-44A6-8439-C82529AAE829}"/>
              </a:ext>
            </a:extLst>
          </p:cNvPr>
          <p:cNvSpPr>
            <a:spLocks noGrp="1"/>
          </p:cNvSpPr>
          <p:nvPr>
            <p:ph type="title"/>
          </p:nvPr>
        </p:nvSpPr>
        <p:spPr>
          <a:xfrm>
            <a:off x="0" y="646156"/>
            <a:ext cx="9144000" cy="1143000"/>
          </a:xfrm>
        </p:spPr>
        <p:txBody>
          <a:bodyPr>
            <a:normAutofit/>
          </a:bodyPr>
          <a:lstStyle/>
          <a:p>
            <a:r>
              <a:rPr lang="en-US" sz="4000" dirty="0"/>
              <a:t>Oslo European Green Capital 2019</a:t>
            </a:r>
          </a:p>
        </p:txBody>
      </p:sp>
      <p:pic>
        <p:nvPicPr>
          <p:cNvPr id="2" name="Picture 1">
            <a:extLst>
              <a:ext uri="{FF2B5EF4-FFF2-40B4-BE49-F238E27FC236}">
                <a16:creationId xmlns:a16="http://schemas.microsoft.com/office/drawing/2014/main" id="{E11B7FF5-38CA-4960-9849-579EB3FF0CC2}"/>
              </a:ext>
            </a:extLst>
          </p:cNvPr>
          <p:cNvPicPr>
            <a:picLocks noChangeAspect="1"/>
          </p:cNvPicPr>
          <p:nvPr/>
        </p:nvPicPr>
        <p:blipFill>
          <a:blip r:embed="rId6"/>
          <a:stretch>
            <a:fillRect/>
          </a:stretch>
        </p:blipFill>
        <p:spPr>
          <a:xfrm>
            <a:off x="0" y="1616647"/>
            <a:ext cx="9144000" cy="2532291"/>
          </a:xfrm>
          <a:prstGeom prst="rect">
            <a:avLst/>
          </a:prstGeom>
        </p:spPr>
      </p:pic>
      <p:pic>
        <p:nvPicPr>
          <p:cNvPr id="3" name="Picture 2">
            <a:extLst>
              <a:ext uri="{FF2B5EF4-FFF2-40B4-BE49-F238E27FC236}">
                <a16:creationId xmlns:a16="http://schemas.microsoft.com/office/drawing/2014/main" id="{CE0F8728-298C-4D08-95C0-D9E089515DD3}"/>
              </a:ext>
            </a:extLst>
          </p:cNvPr>
          <p:cNvPicPr>
            <a:picLocks noChangeAspect="1"/>
          </p:cNvPicPr>
          <p:nvPr/>
        </p:nvPicPr>
        <p:blipFill>
          <a:blip r:embed="rId7"/>
          <a:stretch>
            <a:fillRect/>
          </a:stretch>
        </p:blipFill>
        <p:spPr>
          <a:xfrm>
            <a:off x="2055453" y="4210193"/>
            <a:ext cx="5181600" cy="1962007"/>
          </a:xfrm>
          <a:prstGeom prst="rect">
            <a:avLst/>
          </a:prstGeom>
        </p:spPr>
      </p:pic>
    </p:spTree>
    <p:extLst>
      <p:ext uri="{BB962C8B-B14F-4D97-AF65-F5344CB8AC3E}">
        <p14:creationId xmlns:p14="http://schemas.microsoft.com/office/powerpoint/2010/main" val="18685741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management </a:t>
            </a:r>
          </a:p>
          <a:p>
            <a:r>
              <a:rPr lang="en-US" sz="1600" dirty="0">
                <a:solidFill>
                  <a:schemeClr val="bg1"/>
                </a:solidFill>
              </a:rPr>
              <a:t>for 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5" name="Title 4">
            <a:extLst>
              <a:ext uri="{FF2B5EF4-FFF2-40B4-BE49-F238E27FC236}">
                <a16:creationId xmlns:a16="http://schemas.microsoft.com/office/drawing/2014/main" id="{AB28A2C3-BBDD-44A6-8439-C82529AAE829}"/>
              </a:ext>
            </a:extLst>
          </p:cNvPr>
          <p:cNvSpPr>
            <a:spLocks noGrp="1"/>
          </p:cNvSpPr>
          <p:nvPr>
            <p:ph type="title"/>
          </p:nvPr>
        </p:nvSpPr>
        <p:spPr>
          <a:xfrm>
            <a:off x="0" y="646156"/>
            <a:ext cx="9144000" cy="1143000"/>
          </a:xfrm>
        </p:spPr>
        <p:txBody>
          <a:bodyPr>
            <a:normAutofit/>
          </a:bodyPr>
          <a:lstStyle/>
          <a:p>
            <a:r>
              <a:rPr lang="en-US" sz="4000" dirty="0"/>
              <a:t>Oslo European Green Capital 2019</a:t>
            </a:r>
          </a:p>
        </p:txBody>
      </p:sp>
      <p:pic>
        <p:nvPicPr>
          <p:cNvPr id="9" name="Picture 8">
            <a:extLst>
              <a:ext uri="{FF2B5EF4-FFF2-40B4-BE49-F238E27FC236}">
                <a16:creationId xmlns:a16="http://schemas.microsoft.com/office/drawing/2014/main" id="{4362D309-B95B-43E0-91B8-5FCED0CFC957}"/>
              </a:ext>
            </a:extLst>
          </p:cNvPr>
          <p:cNvPicPr>
            <a:picLocks noChangeAspect="1"/>
          </p:cNvPicPr>
          <p:nvPr/>
        </p:nvPicPr>
        <p:blipFill>
          <a:blip r:embed="rId6"/>
          <a:stretch>
            <a:fillRect/>
          </a:stretch>
        </p:blipFill>
        <p:spPr>
          <a:xfrm>
            <a:off x="796101" y="1789156"/>
            <a:ext cx="7551797" cy="4066861"/>
          </a:xfrm>
          <a:prstGeom prst="rect">
            <a:avLst/>
          </a:prstGeom>
        </p:spPr>
      </p:pic>
    </p:spTree>
    <p:extLst>
      <p:ext uri="{BB962C8B-B14F-4D97-AF65-F5344CB8AC3E}">
        <p14:creationId xmlns:p14="http://schemas.microsoft.com/office/powerpoint/2010/main" val="17376915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TotalTime>
  <Words>764</Words>
  <Application>Microsoft Office PowerPoint</Application>
  <PresentationFormat>On-screen Show (4:3)</PresentationFormat>
  <Paragraphs>133</Paragraphs>
  <Slides>17</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Calibri Light</vt:lpstr>
      <vt:lpstr>Times New Roman</vt:lpstr>
      <vt:lpstr>Office Theme</vt:lpstr>
      <vt:lpstr>PowerPoint Presentation</vt:lpstr>
      <vt:lpstr>Program format</vt:lpstr>
      <vt:lpstr>International Water Summer School – every year since 2012</vt:lpstr>
      <vt:lpstr>Objective 1</vt:lpstr>
      <vt:lpstr>Oslo European Green Capital 2019</vt:lpstr>
      <vt:lpstr>Oslo European Green Capital 2019</vt:lpstr>
      <vt:lpstr>Oslo European Green Capital 2019</vt:lpstr>
      <vt:lpstr>Oslo European Green Capital 2019</vt:lpstr>
      <vt:lpstr>Oslo European Green Capital 2019</vt:lpstr>
      <vt:lpstr>EWA Sustainable Urban Drainage Solutions (SUDS)</vt:lpstr>
      <vt:lpstr>Objective 2</vt:lpstr>
      <vt:lpstr>Mayor’s Reception</vt:lpstr>
      <vt:lpstr>Professional tour</vt:lpstr>
      <vt:lpstr>Objective 3</vt:lpstr>
      <vt:lpstr>Schedule &amp; Agenda</vt:lpstr>
      <vt:lpstr>Guests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Zakhar Maletskyi</dc:creator>
  <cp:lastModifiedBy>Zakhar Maletskyi</cp:lastModifiedBy>
  <cp:revision>17</cp:revision>
  <dcterms:created xsi:type="dcterms:W3CDTF">2019-05-08T09:04:54Z</dcterms:created>
  <dcterms:modified xsi:type="dcterms:W3CDTF">2019-05-10T06:41:51Z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0484126-3486-41a9-802e-7f1e2277276c_Enabled">
    <vt:lpwstr>True</vt:lpwstr>
  </property>
  <property fmtid="{D5CDD505-2E9C-101B-9397-08002B2CF9AE}" pid="3" name="MSIP_Label_d0484126-3486-41a9-802e-7f1e2277276c_SiteId">
    <vt:lpwstr>eec01f8e-737f-43e3-9ed5-f8a59913bd82</vt:lpwstr>
  </property>
  <property fmtid="{D5CDD505-2E9C-101B-9397-08002B2CF9AE}" pid="4" name="MSIP_Label_d0484126-3486-41a9-802e-7f1e2277276c_Owner">
    <vt:lpwstr>zakhar.maletskyi@nmbu.no</vt:lpwstr>
  </property>
  <property fmtid="{D5CDD505-2E9C-101B-9397-08002B2CF9AE}" pid="5" name="MSIP_Label_d0484126-3486-41a9-802e-7f1e2277276c_SetDate">
    <vt:lpwstr>2019-05-08T09:14:37.4162198Z</vt:lpwstr>
  </property>
  <property fmtid="{D5CDD505-2E9C-101B-9397-08002B2CF9AE}" pid="6" name="MSIP_Label_d0484126-3486-41a9-802e-7f1e2277276c_Name">
    <vt:lpwstr>Internal</vt:lpwstr>
  </property>
  <property fmtid="{D5CDD505-2E9C-101B-9397-08002B2CF9AE}" pid="7" name="MSIP_Label_d0484126-3486-41a9-802e-7f1e2277276c_Application">
    <vt:lpwstr>Microsoft Azure Information Protection</vt:lpwstr>
  </property>
  <property fmtid="{D5CDD505-2E9C-101B-9397-08002B2CF9AE}" pid="8" name="MSIP_Label_d0484126-3486-41a9-802e-7f1e2277276c_Extended_MSFT_Method">
    <vt:lpwstr>Automatic</vt:lpwstr>
  </property>
  <property fmtid="{D5CDD505-2E9C-101B-9397-08002B2CF9AE}" pid="9" name="Sensitivity">
    <vt:lpwstr>Internal</vt:lpwstr>
  </property>
</Properties>
</file>